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74" r:id="rId4"/>
    <p:sldId id="283" r:id="rId5"/>
    <p:sldId id="258" r:id="rId6"/>
    <p:sldId id="260" r:id="rId7"/>
    <p:sldId id="271" r:id="rId8"/>
    <p:sldId id="272" r:id="rId9"/>
    <p:sldId id="280" r:id="rId10"/>
    <p:sldId id="270" r:id="rId11"/>
    <p:sldId id="273" r:id="rId12"/>
    <p:sldId id="269" r:id="rId13"/>
    <p:sldId id="268" r:id="rId14"/>
    <p:sldId id="266" r:id="rId15"/>
    <p:sldId id="267" r:id="rId16"/>
    <p:sldId id="281" r:id="rId17"/>
    <p:sldId id="275" r:id="rId18"/>
    <p:sldId id="276" r:id="rId19"/>
    <p:sldId id="277" r:id="rId20"/>
    <p:sldId id="278" r:id="rId21"/>
    <p:sldId id="279" r:id="rId22"/>
    <p:sldId id="259" r:id="rId23"/>
    <p:sldId id="282" r:id="rId24"/>
    <p:sldId id="265" r:id="rId25"/>
  </p:sldIdLst>
  <p:sldSz cx="18288000" cy="10287000"/>
  <p:notesSz cx="6858000" cy="9144000"/>
  <p:embeddedFontLst>
    <p:embeddedFont>
      <p:font typeface="Cambria Math" panose="02040503050406030204" pitchFamily="18" charset="0"/>
      <p:regular r:id="rId26"/>
    </p:embeddedFont>
    <p:embeddedFont>
      <p:font typeface="Poppins" panose="00000500000000000000" pitchFamily="2" charset="0"/>
      <p:regular r:id="rId27"/>
      <p:bold r:id="rId28"/>
      <p:italic r:id="rId29"/>
    </p:embeddedFont>
    <p:embeddedFont>
      <p:font typeface="Poppins Bold" panose="00000800000000000000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1" d="100"/>
          <a:sy n="41" d="100"/>
        </p:scale>
        <p:origin x="82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777" b="-777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648720" y="1181100"/>
            <a:ext cx="17604409" cy="29856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2578"/>
              </a:lnSpc>
            </a:pPr>
            <a:r>
              <a:rPr lang="en-US" sz="440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Reinforcement Learning to Minimize Age of Information with an Energy Harvesting Sensor with HARQ and Sensing Cost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257800" y="5356284"/>
            <a:ext cx="10781280" cy="11840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06"/>
              </a:lnSpc>
            </a:pPr>
            <a:r>
              <a:rPr lang="en-US" sz="3600" b="1" dirty="0">
                <a:solidFill>
                  <a:srgbClr val="00B0F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Authors : </a:t>
            </a:r>
            <a:r>
              <a:rPr lang="en-US" sz="3600" b="1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Ceran, Gündüz, György</a:t>
            </a:r>
            <a:br>
              <a:rPr lang="en-US" sz="3600" b="1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sz="3600" b="1" dirty="0">
                <a:solidFill>
                  <a:srgbClr val="00B0F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Conference : </a:t>
            </a:r>
            <a:r>
              <a:rPr lang="en-US" sz="3600" b="1" dirty="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IEEE INFOCOM 2019</a:t>
            </a:r>
            <a:endParaRPr lang="en-US" sz="3361" b="1" dirty="0">
              <a:solidFill>
                <a:schemeClr val="bg2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5606FD3-37BA-180B-A59E-0D6D169ED2DF}"/>
              </a:ext>
            </a:extLst>
          </p:cNvPr>
          <p:cNvSpPr txBox="1"/>
          <p:nvPr/>
        </p:nvSpPr>
        <p:spPr>
          <a:xfrm>
            <a:off x="6019800" y="8127302"/>
            <a:ext cx="10781280" cy="572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06"/>
              </a:lnSpc>
            </a:pPr>
            <a:r>
              <a:rPr lang="en-US" sz="3361" b="1" dirty="0">
                <a:solidFill>
                  <a:srgbClr val="00B0F0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Presenter : </a:t>
            </a:r>
            <a:r>
              <a:rPr lang="en-US" sz="3361" b="1" dirty="0">
                <a:solidFill>
                  <a:schemeClr val="bg2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Vasileios Fountas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AAF189-120F-D47A-DACC-6CF1EF8942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6600" y="9258300"/>
            <a:ext cx="3448044" cy="900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7430">
        <p14:pan dir="u"/>
      </p:transition>
    </mc:Choice>
    <mc:Fallback>
      <p:transition spd="slow" advTm="743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C0956-C650-753E-73A2-24B39B4E8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7249CE2-D46A-53DB-C128-2C1C835D657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A1A742DA-1CAB-6015-E4DF-9DE7AE34AC65}"/>
              </a:ext>
            </a:extLst>
          </p:cNvPr>
          <p:cNvSpPr txBox="1"/>
          <p:nvPr/>
        </p:nvSpPr>
        <p:spPr>
          <a:xfrm>
            <a:off x="1275185" y="1229670"/>
            <a:ext cx="6152823" cy="1384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4000" dirty="0">
                <a:solidFill>
                  <a:schemeClr val="bg1"/>
                </a:solidFill>
                <a:latin typeface="Poppins Bold"/>
                <a:cs typeface="Poppins Bold"/>
                <a:sym typeface="Poppins Bold"/>
              </a:rPr>
              <a:t>Methodology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39E196BC-558C-2756-E070-0BB373B51B7E}"/>
              </a:ext>
            </a:extLst>
          </p:cNvPr>
          <p:cNvGrpSpPr/>
          <p:nvPr/>
        </p:nvGrpSpPr>
        <p:grpSpPr>
          <a:xfrm>
            <a:off x="1615116" y="3451205"/>
            <a:ext cx="7089527" cy="5410639"/>
            <a:chOff x="0" y="0"/>
            <a:chExt cx="1867201" cy="142502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411C63BB-0183-7F7C-E395-FD132FF2F719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6737141E-A42A-077B-7D06-939115653BD0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2C11C0DA-D10F-414E-014C-EA27B276C027}"/>
              </a:ext>
            </a:extLst>
          </p:cNvPr>
          <p:cNvGrpSpPr/>
          <p:nvPr/>
        </p:nvGrpSpPr>
        <p:grpSpPr>
          <a:xfrm>
            <a:off x="9583357" y="3451205"/>
            <a:ext cx="7089527" cy="5410639"/>
            <a:chOff x="0" y="0"/>
            <a:chExt cx="1867201" cy="1425024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36A8381-4258-A56C-7254-83FA3A1DD546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9640CCB6-2637-325D-7FDE-8E68DDCDF1A5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A06EC210-E02B-7B8A-7647-6A6D7509863F}"/>
              </a:ext>
            </a:extLst>
          </p:cNvPr>
          <p:cNvSpPr txBox="1"/>
          <p:nvPr/>
        </p:nvSpPr>
        <p:spPr>
          <a:xfrm>
            <a:off x="1902073" y="3753441"/>
            <a:ext cx="6504383" cy="47918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89"/>
              </a:lnSpc>
            </a:pPr>
            <a:r>
              <a:rPr lang="en-US" sz="2992" b="1" dirty="0">
                <a:solidFill>
                  <a:srgbClr val="0A152F"/>
                </a:solidFill>
                <a:latin typeface="Poppins"/>
                <a:cs typeface="Poppins"/>
                <a:sym typeface="Poppins"/>
              </a:rPr>
              <a:t>Case 1 : Known Statistics</a:t>
            </a:r>
            <a:endParaRPr lang="el-GR" sz="2000" b="1" dirty="0">
              <a:solidFill>
                <a:srgbClr val="0A152F"/>
              </a:solidFill>
              <a:latin typeface="Poppins"/>
              <a:ea typeface="Poppins"/>
              <a:cs typeface="Poppins" panose="00000500000000000000" pitchFamily="2" charset="0"/>
              <a:sym typeface="Poppins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Formulated as finite-state average-cost MDP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Transition probabilities assumed known</a:t>
            </a:r>
            <a:endParaRPr lang="el-GR" sz="2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Solved using Relative Value Iteration (RVI)</a:t>
            </a:r>
            <a:endParaRPr lang="el-GR" sz="2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Provides optimal benchmark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Yields optimal stationary deterministic policy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Serves as performance benchmark</a:t>
            </a:r>
            <a:endParaRPr lang="en-US" sz="2200" b="1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A97B2A9C-4044-DCC7-3EAE-5DAEB472206F}"/>
              </a:ext>
            </a:extLst>
          </p:cNvPr>
          <p:cNvSpPr txBox="1"/>
          <p:nvPr/>
        </p:nvSpPr>
        <p:spPr>
          <a:xfrm>
            <a:off x="10006074" y="3753441"/>
            <a:ext cx="6682308" cy="37146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189"/>
              </a:lnSpc>
            </a:pPr>
            <a:r>
              <a:rPr lang="en-US" sz="2992" b="1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Case 2 : Unknown Statistics</a:t>
            </a:r>
            <a:endParaRPr lang="el-GR" sz="2992" b="1" dirty="0">
              <a:solidFill>
                <a:srgbClr val="0A152F"/>
              </a:solidFill>
              <a:latin typeface="Poppins"/>
              <a:ea typeface="Poppins"/>
              <a:cs typeface="Poppins" panose="00000500000000000000" pitchFamily="2" charset="0"/>
              <a:sym typeface="Poppins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Transition probabilities unknown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Model-free reinforcement learning applied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GR-learning (value-based)</a:t>
            </a:r>
            <a:endParaRPr lang="el-GR" sz="2200" dirty="0">
              <a:cs typeface="Poppins" panose="00000500000000000000" pitchFamily="2" charset="0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Threshold-based Policy Gradient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Learns policy through interaction with environment</a:t>
            </a:r>
            <a:endParaRPr lang="en-US" sz="2200" b="1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75133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5300BA-416F-AFC5-3141-4710AF54C0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EBB7BE5-75DC-09A9-5D53-ACAFA0404E31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8131099-7447-F389-EE49-23A7DA94BE4C}"/>
              </a:ext>
            </a:extLst>
          </p:cNvPr>
          <p:cNvSpPr txBox="1"/>
          <p:nvPr/>
        </p:nvSpPr>
        <p:spPr>
          <a:xfrm>
            <a:off x="1338768" y="1708017"/>
            <a:ext cx="14891831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Reinforcement Learning Framework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CD4ECC9B-7655-89FD-4F7D-2E5C15D6F557}"/>
              </a:ext>
            </a:extLst>
          </p:cNvPr>
          <p:cNvGrpSpPr/>
          <p:nvPr/>
        </p:nvGrpSpPr>
        <p:grpSpPr>
          <a:xfrm>
            <a:off x="1338769" y="4169265"/>
            <a:ext cx="4803418" cy="3791285"/>
            <a:chOff x="0" y="0"/>
            <a:chExt cx="1553952" cy="122651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43AFAB30-0B12-0FA6-3FA2-C3930AB7BBEA}"/>
                </a:ext>
              </a:extLst>
            </p:cNvPr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F440CB0C-3895-2FF8-DC0C-A5FDE5FEDDFB}"/>
                </a:ext>
              </a:extLst>
            </p:cNvPr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12C66452-298F-473A-DB73-BDD1E959E07E}"/>
              </a:ext>
            </a:extLst>
          </p:cNvPr>
          <p:cNvSpPr txBox="1"/>
          <p:nvPr/>
        </p:nvSpPr>
        <p:spPr>
          <a:xfrm>
            <a:off x="1469153" y="4731401"/>
            <a:ext cx="4738616" cy="26670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Model-free learning (no transition probabilities)</a:t>
            </a: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Agent interacts with environment over time</a:t>
            </a: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Minimize long-term average AoI</a:t>
            </a:r>
          </a:p>
        </p:txBody>
      </p:sp>
      <p:grpSp>
        <p:nvGrpSpPr>
          <p:cNvPr id="8" name="Group 8">
            <a:extLst>
              <a:ext uri="{FF2B5EF4-FFF2-40B4-BE49-F238E27FC236}">
                <a16:creationId xmlns:a16="http://schemas.microsoft.com/office/drawing/2014/main" id="{77B055EB-4877-DFC9-C935-66D2DED471D5}"/>
              </a:ext>
            </a:extLst>
          </p:cNvPr>
          <p:cNvGrpSpPr/>
          <p:nvPr/>
        </p:nvGrpSpPr>
        <p:grpSpPr>
          <a:xfrm>
            <a:off x="6742291" y="4169265"/>
            <a:ext cx="4803418" cy="3791285"/>
            <a:chOff x="0" y="0"/>
            <a:chExt cx="1553952" cy="1226517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5DFFA4A1-C615-9AE7-10BA-57EE3AEEB7E4}"/>
                </a:ext>
              </a:extLst>
            </p:cNvPr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ED4F50FF-F704-9768-445B-C3D5E69C9F2E}"/>
                </a:ext>
              </a:extLst>
            </p:cNvPr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1">
                <a:extLst>
                  <a:ext uri="{FF2B5EF4-FFF2-40B4-BE49-F238E27FC236}">
                    <a16:creationId xmlns:a16="http://schemas.microsoft.com/office/drawing/2014/main" id="{DDFF9891-E10C-E9D7-A226-A3F10B9C43F9}"/>
                  </a:ext>
                </a:extLst>
              </p:cNvPr>
              <p:cNvSpPr txBox="1"/>
              <p:nvPr/>
            </p:nvSpPr>
            <p:spPr>
              <a:xfrm>
                <a:off x="6823371" y="4643073"/>
                <a:ext cx="4803418" cy="266701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marL="457200" indent="-457200">
                  <a:lnSpc>
                    <a:spcPts val="3512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Learns state-action value function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sz="2400" b="0" i="1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sz="2400" dirty="0">
                  <a:latin typeface="Poppins" panose="00000500000000000000" pitchFamily="2" charset="0"/>
                </a:endParaRPr>
              </a:p>
              <a:p>
                <a:pPr marL="457200" indent="-457200">
                  <a:lnSpc>
                    <a:spcPts val="3512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Estimates average cost</a:t>
                </a:r>
              </a:p>
              <a:p>
                <a:pPr marL="457200" indent="-457200">
                  <a:lnSpc>
                    <a:spcPts val="3512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Uses softmax exploration</a:t>
                </a:r>
              </a:p>
              <a:p>
                <a:pPr marL="457200" indent="-457200">
                  <a:lnSpc>
                    <a:spcPts val="3512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Converges to optimal policy (under assumptions)</a:t>
                </a:r>
                <a:endParaRPr lang="en-US" sz="2400" dirty="0">
                  <a:solidFill>
                    <a:srgbClr val="0A152F"/>
                  </a:solidFill>
                  <a:latin typeface="Poppins" panose="00000500000000000000" pitchFamily="2" charset="0"/>
                  <a:ea typeface="Poppins"/>
                  <a:cs typeface="Poppins" panose="00000500000000000000" pitchFamily="2" charset="0"/>
                  <a:sym typeface="Poppins"/>
                </a:endParaRPr>
              </a:p>
            </p:txBody>
          </p:sp>
        </mc:Choice>
        <mc:Fallback xmlns="">
          <p:sp>
            <p:nvSpPr>
              <p:cNvPr id="11" name="TextBox 11">
                <a:extLst>
                  <a:ext uri="{FF2B5EF4-FFF2-40B4-BE49-F238E27FC236}">
                    <a16:creationId xmlns:a16="http://schemas.microsoft.com/office/drawing/2014/main" id="{DDFF9891-E10C-E9D7-A226-A3F10B9C43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3371" y="4643073"/>
                <a:ext cx="4803418" cy="2667012"/>
              </a:xfrm>
              <a:prstGeom prst="rect">
                <a:avLst/>
              </a:prstGeom>
              <a:blipFill>
                <a:blip r:embed="rId3"/>
                <a:stretch>
                  <a:fillRect l="-3553" t="-1602" r="-4569" b="-59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2">
            <a:extLst>
              <a:ext uri="{FF2B5EF4-FFF2-40B4-BE49-F238E27FC236}">
                <a16:creationId xmlns:a16="http://schemas.microsoft.com/office/drawing/2014/main" id="{64C0F9AC-2E2F-05EF-B51F-7B6FDF5F3122}"/>
              </a:ext>
            </a:extLst>
          </p:cNvPr>
          <p:cNvGrpSpPr/>
          <p:nvPr/>
        </p:nvGrpSpPr>
        <p:grpSpPr>
          <a:xfrm>
            <a:off x="12145812" y="4169265"/>
            <a:ext cx="4803418" cy="3791285"/>
            <a:chOff x="0" y="0"/>
            <a:chExt cx="1553952" cy="1226517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690A802D-19A2-A3FE-4BFF-59045F476660}"/>
                </a:ext>
              </a:extLst>
            </p:cNvPr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6B0EB5D6-E557-7A18-AE6B-5888938D758A}"/>
                </a:ext>
              </a:extLst>
            </p:cNvPr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TextBox 15">
            <a:extLst>
              <a:ext uri="{FF2B5EF4-FFF2-40B4-BE49-F238E27FC236}">
                <a16:creationId xmlns:a16="http://schemas.microsoft.com/office/drawing/2014/main" id="{8A494FC7-0ED7-D56F-646E-1B8086DF867F}"/>
              </a:ext>
            </a:extLst>
          </p:cNvPr>
          <p:cNvSpPr txBox="1"/>
          <p:nvPr/>
        </p:nvSpPr>
        <p:spPr>
          <a:xfrm>
            <a:off x="12344400" y="4282560"/>
            <a:ext cx="4474447" cy="35646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oppins" panose="00000500000000000000" pitchFamily="2" charset="0"/>
                <a:cs typeface="Poppins" panose="00000500000000000000" pitchFamily="2" charset="0"/>
              </a:rPr>
              <a:t>Exploits observed threshold structure</a:t>
            </a:r>
          </a:p>
          <a:p>
            <a:pPr marL="342900" indent="-3429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oppins" panose="00000500000000000000" pitchFamily="2" charset="0"/>
                <a:cs typeface="Poppins" panose="00000500000000000000" pitchFamily="2" charset="0"/>
              </a:rPr>
              <a:t>Parameterizes policy using sigmoid function</a:t>
            </a:r>
          </a:p>
          <a:p>
            <a:pPr marL="342900" indent="-3429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oppins" panose="00000500000000000000" pitchFamily="2" charset="0"/>
                <a:cs typeface="Poppins" panose="00000500000000000000" pitchFamily="2" charset="0"/>
              </a:rPr>
              <a:t>Updates parameters via finite-difference gradient</a:t>
            </a:r>
          </a:p>
          <a:p>
            <a:pPr marL="342900" indent="-3429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oppins" panose="00000500000000000000" pitchFamily="2" charset="0"/>
                <a:cs typeface="Poppins" panose="00000500000000000000" pitchFamily="2" charset="0"/>
              </a:rPr>
              <a:t>Faster convergence and lower complexity</a:t>
            </a:r>
            <a:endParaRPr lang="en-US" sz="20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0F026A6-5A10-FA49-1E36-F8B4308EB4AB}"/>
              </a:ext>
            </a:extLst>
          </p:cNvPr>
          <p:cNvSpPr txBox="1"/>
          <p:nvPr/>
        </p:nvSpPr>
        <p:spPr>
          <a:xfrm>
            <a:off x="2503801" y="3685453"/>
            <a:ext cx="2669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Learning Setting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51DED65-CD8B-4518-AD2D-E49F230E035C}"/>
              </a:ext>
            </a:extLst>
          </p:cNvPr>
          <p:cNvSpPr txBox="1"/>
          <p:nvPr/>
        </p:nvSpPr>
        <p:spPr>
          <a:xfrm>
            <a:off x="8049790" y="3639277"/>
            <a:ext cx="21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GR-Learning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72CA378-89E3-FAD1-A81D-014D16BDEA06}"/>
              </a:ext>
            </a:extLst>
          </p:cNvPr>
          <p:cNvSpPr txBox="1"/>
          <p:nvPr/>
        </p:nvSpPr>
        <p:spPr>
          <a:xfrm>
            <a:off x="12049577" y="3650952"/>
            <a:ext cx="5216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Threshold-Based Policy Gradient</a:t>
            </a:r>
          </a:p>
        </p:txBody>
      </p:sp>
    </p:spTree>
    <p:extLst>
      <p:ext uri="{BB962C8B-B14F-4D97-AF65-F5344CB8AC3E}">
        <p14:creationId xmlns:p14="http://schemas.microsoft.com/office/powerpoint/2010/main" val="2177515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593D8-678C-4858-6310-DA52CBCE1F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0693A13-E1C5-A696-59FA-195A125DE54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90B862FE-6D0B-26D1-A508-4464D71F39F2}"/>
              </a:ext>
            </a:extLst>
          </p:cNvPr>
          <p:cNvSpPr txBox="1"/>
          <p:nvPr/>
        </p:nvSpPr>
        <p:spPr>
          <a:xfrm>
            <a:off x="9543156" y="2857500"/>
            <a:ext cx="8744844" cy="17163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238"/>
              </a:lnSpc>
            </a:pPr>
            <a:r>
              <a:rPr lang="en-US" sz="320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Convergence and Performance Analysis of RL Methods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C56DF5AF-10B1-5A27-3C9F-24D842809DC4}"/>
              </a:ext>
            </a:extLst>
          </p:cNvPr>
          <p:cNvSpPr txBox="1"/>
          <p:nvPr/>
        </p:nvSpPr>
        <p:spPr>
          <a:xfrm>
            <a:off x="9543156" y="5323222"/>
            <a:ext cx="7497232" cy="32081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3582"/>
              </a:lnSpc>
              <a:buFont typeface="Arial" panose="020B0604020202020204" pitchFamily="34" charset="0"/>
              <a:buChar char="•"/>
            </a:pPr>
            <a:r>
              <a:rPr lang="en-US" sz="2558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Policy Gradient achieves performance close to optimal RVI</a:t>
            </a:r>
          </a:p>
          <a:p>
            <a:pPr algn="l">
              <a:lnSpc>
                <a:spcPts val="3582"/>
              </a:lnSpc>
            </a:pPr>
            <a:endParaRPr lang="en-US" sz="2558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indent="-457200" algn="l">
              <a:lnSpc>
                <a:spcPts val="3582"/>
              </a:lnSpc>
              <a:buFont typeface="Arial" panose="020B0604020202020204" pitchFamily="34" charset="0"/>
              <a:buChar char="•"/>
            </a:pPr>
            <a:r>
              <a:rPr lang="en-US" sz="2558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GR-learning converges more slowly</a:t>
            </a:r>
          </a:p>
          <a:p>
            <a:pPr algn="l">
              <a:lnSpc>
                <a:spcPts val="3582"/>
              </a:lnSpc>
            </a:pPr>
            <a:endParaRPr lang="en-US" sz="2558" dirty="0">
              <a:solidFill>
                <a:srgbClr val="FFFFF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indent="-457200" algn="l">
              <a:lnSpc>
                <a:spcPts val="3582"/>
              </a:lnSpc>
              <a:buFont typeface="Arial" panose="020B0604020202020204" pitchFamily="34" charset="0"/>
              <a:buChar char="•"/>
            </a:pPr>
            <a:r>
              <a:rPr lang="en-US" sz="2558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Greedy performs poorly due to ignoring future energy availability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AE06B4-3BAA-06D1-F766-84417B4F44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295233"/>
            <a:ext cx="7772400" cy="473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340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31408-8D90-B71B-87CF-D57952258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A1A5BE3-5732-50CB-D829-30FA329B0B30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D2C45AB2-5AD6-18FC-919F-EC14904B6A5B}"/>
              </a:ext>
            </a:extLst>
          </p:cNvPr>
          <p:cNvSpPr txBox="1"/>
          <p:nvPr/>
        </p:nvSpPr>
        <p:spPr>
          <a:xfrm>
            <a:off x="1275185" y="1229670"/>
            <a:ext cx="7868815" cy="1384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4000" dirty="0">
                <a:solidFill>
                  <a:schemeClr val="bg1"/>
                </a:solidFill>
                <a:latin typeface="Poppins Bold"/>
                <a:cs typeface="Poppins Bold"/>
              </a:rPr>
              <a:t>Impact of Energy Correlation</a:t>
            </a:r>
            <a:endParaRPr lang="en-US" sz="4000" dirty="0">
              <a:solidFill>
                <a:schemeClr val="bg1"/>
              </a:solidFill>
              <a:latin typeface="Poppins Bold"/>
              <a:cs typeface="Poppins Bold"/>
              <a:sym typeface="Poppins Bold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0F1E7A2F-917D-B41D-591D-7ED52656A773}"/>
              </a:ext>
            </a:extLst>
          </p:cNvPr>
          <p:cNvGrpSpPr/>
          <p:nvPr/>
        </p:nvGrpSpPr>
        <p:grpSpPr>
          <a:xfrm>
            <a:off x="1615116" y="3451205"/>
            <a:ext cx="7089527" cy="5410639"/>
            <a:chOff x="0" y="0"/>
            <a:chExt cx="1867201" cy="142502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00C8257-A40F-5F49-A6A4-35563C733321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C2BDA0E3-7084-42F1-0F54-9992238C3DA6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3C971F45-823F-4BD6-A188-D60ACC47E2CA}"/>
              </a:ext>
            </a:extLst>
          </p:cNvPr>
          <p:cNvSpPr txBox="1"/>
          <p:nvPr/>
        </p:nvSpPr>
        <p:spPr>
          <a:xfrm>
            <a:off x="2113452" y="3753441"/>
            <a:ext cx="6092856" cy="4281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89"/>
              </a:lnSpc>
            </a:pPr>
            <a:r>
              <a:rPr lang="en-US" sz="2992" b="1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Observation</a:t>
            </a:r>
          </a:p>
          <a:p>
            <a:pPr>
              <a:lnSpc>
                <a:spcPts val="4189"/>
              </a:lnSpc>
            </a:pPr>
            <a:r>
              <a:rPr lang="en-US" sz="2992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As energy arrivals become more temporally correlated, average AoI increases</a:t>
            </a:r>
          </a:p>
          <a:p>
            <a:pPr>
              <a:lnSpc>
                <a:spcPts val="4189"/>
              </a:lnSpc>
            </a:pPr>
            <a:endParaRPr lang="en-US" sz="2992" dirty="0">
              <a:solidFill>
                <a:srgbClr val="0A152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>
              <a:lnSpc>
                <a:spcPts val="4189"/>
              </a:lnSpc>
            </a:pPr>
            <a:r>
              <a:rPr lang="en-US" sz="2992" b="1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Insight</a:t>
            </a:r>
          </a:p>
          <a:p>
            <a:pPr>
              <a:lnSpc>
                <a:spcPts val="4189"/>
              </a:lnSpc>
            </a:pPr>
            <a:r>
              <a:rPr lang="en-US" sz="2992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Burstiness in harvested energy degrades information freshness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7F8D3C-A93A-56AC-D130-871DC656D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3359" y="3687678"/>
            <a:ext cx="7677981" cy="493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984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638919-06F6-EC62-1199-F390ACB5F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426FBC5-8DD0-97F6-84EF-59D244CF5DE2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5A6E71B2-D32B-FE82-85C7-1D0539FE5EF6}"/>
              </a:ext>
            </a:extLst>
          </p:cNvPr>
          <p:cNvSpPr txBox="1"/>
          <p:nvPr/>
        </p:nvSpPr>
        <p:spPr>
          <a:xfrm>
            <a:off x="1338768" y="1708017"/>
            <a:ext cx="14891831" cy="11918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596"/>
              </a:lnSpc>
            </a:pPr>
            <a:r>
              <a:rPr lang="en-US" sz="40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Implementation Plan</a:t>
            </a:r>
            <a:endParaRPr lang="en-US" sz="4000" b="1" dirty="0">
              <a:solidFill>
                <a:schemeClr val="bg1"/>
              </a:solidFill>
              <a:latin typeface="Poppins" panose="00000500000000000000" pitchFamily="2" charset="0"/>
              <a:ea typeface="Poppins Bold"/>
              <a:cs typeface="Poppins" panose="00000500000000000000" pitchFamily="2" charset="0"/>
              <a:sym typeface="Poppins Bold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1C256290-3ABD-03BC-1F88-FA321483E825}"/>
              </a:ext>
            </a:extLst>
          </p:cNvPr>
          <p:cNvGrpSpPr/>
          <p:nvPr/>
        </p:nvGrpSpPr>
        <p:grpSpPr>
          <a:xfrm>
            <a:off x="1338768" y="3992609"/>
            <a:ext cx="4909631" cy="3967941"/>
            <a:chOff x="0" y="-57150"/>
            <a:chExt cx="1553952" cy="1283667"/>
          </a:xfr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8100000" scaled="1"/>
            <a:tileRect/>
          </a:gra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2951051E-926F-22AD-DC59-16EED33505EF}"/>
                </a:ext>
              </a:extLst>
            </p:cNvPr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812243A7-6FEF-7B4A-471D-4AAC67739968}"/>
                </a:ext>
              </a:extLst>
            </p:cNvPr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CA3B91CD-951E-B72E-1FE3-1305F8CD022B}"/>
              </a:ext>
            </a:extLst>
          </p:cNvPr>
          <p:cNvSpPr txBox="1"/>
          <p:nvPr/>
        </p:nvSpPr>
        <p:spPr>
          <a:xfrm>
            <a:off x="1427827" y="4248664"/>
            <a:ext cx="4625302" cy="31158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12"/>
              </a:lnSpc>
            </a:pPr>
            <a:r>
              <a:rPr lang="en-US" sz="2509" b="1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Phase 1</a:t>
            </a:r>
          </a:p>
          <a:p>
            <a:pPr algn="ctr">
              <a:lnSpc>
                <a:spcPts val="3512"/>
              </a:lnSpc>
            </a:pPr>
            <a:endParaRPr lang="en-US" sz="24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Implement EH process</a:t>
            </a: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Simulate battery and AoI dynamics</a:t>
            </a: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Validate with greedy baseline policy</a:t>
            </a:r>
            <a:endParaRPr lang="en-US" sz="24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  <p:grpSp>
        <p:nvGrpSpPr>
          <p:cNvPr id="8" name="Group 8">
            <a:extLst>
              <a:ext uri="{FF2B5EF4-FFF2-40B4-BE49-F238E27FC236}">
                <a16:creationId xmlns:a16="http://schemas.microsoft.com/office/drawing/2014/main" id="{7BF6D5AB-CBB8-BE62-C002-03595C94CECA}"/>
              </a:ext>
            </a:extLst>
          </p:cNvPr>
          <p:cNvGrpSpPr/>
          <p:nvPr/>
        </p:nvGrpSpPr>
        <p:grpSpPr>
          <a:xfrm>
            <a:off x="6742291" y="4169265"/>
            <a:ext cx="4803418" cy="3791285"/>
            <a:chOff x="0" y="0"/>
            <a:chExt cx="1553952" cy="1226517"/>
          </a:xfr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8100000" scaled="1"/>
            <a:tileRect/>
          </a:gradFill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95622623-8F5C-546A-8E63-98676E29531B}"/>
                </a:ext>
              </a:extLst>
            </p:cNvPr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3510E7FE-993B-BC39-A6F4-E6B47063B329}"/>
                </a:ext>
              </a:extLst>
            </p:cNvPr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576660D8-0D5B-C5C2-9049-E0DF4D1182BB}"/>
              </a:ext>
            </a:extLst>
          </p:cNvPr>
          <p:cNvSpPr txBox="1"/>
          <p:nvPr/>
        </p:nvSpPr>
        <p:spPr>
          <a:xfrm>
            <a:off x="6972636" y="4169265"/>
            <a:ext cx="4342727" cy="3557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12"/>
              </a:lnSpc>
            </a:pPr>
            <a:r>
              <a:rPr lang="en-US" sz="2509" b="1" dirty="0">
                <a:solidFill>
                  <a:srgbClr val="0A152F"/>
                </a:solidFill>
                <a:latin typeface="Poppins"/>
                <a:cs typeface="Poppins"/>
                <a:sym typeface="Poppins"/>
              </a:rPr>
              <a:t>Phase 2</a:t>
            </a:r>
          </a:p>
          <a:p>
            <a:pPr algn="ctr">
              <a:lnSpc>
                <a:spcPts val="3512"/>
              </a:lnSpc>
            </a:pPr>
            <a:endParaRPr lang="en-US" sz="2400" dirty="0">
              <a:solidFill>
                <a:srgbClr val="0A152F"/>
              </a:solidFill>
              <a:latin typeface="Poppins" panose="00000500000000000000" pitchFamily="2" charset="0"/>
              <a:cs typeface="Poppins" panose="00000500000000000000" pitchFamily="2" charset="0"/>
              <a:sym typeface="Poppins"/>
            </a:endParaRP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Implement Relative Value Iteration (RVI)</a:t>
            </a:r>
            <a:endParaRPr lang="en-US" sz="2200" dirty="0">
              <a:solidFill>
                <a:srgbClr val="0A152F"/>
              </a:solidFill>
              <a:latin typeface="Poppins" panose="00000500000000000000" pitchFamily="2" charset="0"/>
              <a:cs typeface="Poppins" panose="00000500000000000000" pitchFamily="2" charset="0"/>
              <a:sym typeface="Poppins"/>
            </a:endParaRP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Reproduce baseline figures from the paper</a:t>
            </a: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GR-learning algorithm</a:t>
            </a: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latin typeface="Poppins" panose="00000500000000000000" pitchFamily="2" charset="0"/>
                <a:cs typeface="Poppins" panose="00000500000000000000" pitchFamily="2" charset="0"/>
              </a:rPr>
              <a:t>Policy Gradient method</a:t>
            </a:r>
            <a:endParaRPr lang="en-US" sz="2000" dirty="0">
              <a:solidFill>
                <a:srgbClr val="0A152F"/>
              </a:solidFill>
              <a:latin typeface="Poppins" panose="00000500000000000000" pitchFamily="2" charset="0"/>
              <a:cs typeface="Poppins" panose="00000500000000000000" pitchFamily="2" charset="0"/>
              <a:sym typeface="Poppins"/>
            </a:endParaRPr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537F482F-3BD6-3DDB-10A0-F413F46D019C}"/>
              </a:ext>
            </a:extLst>
          </p:cNvPr>
          <p:cNvGrpSpPr/>
          <p:nvPr/>
        </p:nvGrpSpPr>
        <p:grpSpPr>
          <a:xfrm>
            <a:off x="12145812" y="4169265"/>
            <a:ext cx="4803418" cy="3791285"/>
            <a:chOff x="0" y="0"/>
            <a:chExt cx="1553952" cy="1226517"/>
          </a:xfr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8100000" scaled="1"/>
            <a:tileRect/>
          </a:gradFill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04CAB7D6-EBAF-A9D8-3123-11EF0A4DFA6E}"/>
                </a:ext>
              </a:extLst>
            </p:cNvPr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19B8DA7B-EB99-07B1-BE83-BBD8A24613AF}"/>
                </a:ext>
              </a:extLst>
            </p:cNvPr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TextBox 15">
            <a:extLst>
              <a:ext uri="{FF2B5EF4-FFF2-40B4-BE49-F238E27FC236}">
                <a16:creationId xmlns:a16="http://schemas.microsoft.com/office/drawing/2014/main" id="{205527DE-2572-390E-8C60-4833F5851B59}"/>
              </a:ext>
            </a:extLst>
          </p:cNvPr>
          <p:cNvSpPr txBox="1"/>
          <p:nvPr/>
        </p:nvSpPr>
        <p:spPr>
          <a:xfrm>
            <a:off x="12268200" y="4225479"/>
            <a:ext cx="4803418" cy="26670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12"/>
              </a:lnSpc>
            </a:pPr>
            <a:r>
              <a:rPr lang="en-US" sz="2400" b="1" dirty="0">
                <a:solidFill>
                  <a:srgbClr val="0A152F"/>
                </a:solidFill>
                <a:latin typeface="Poppins" panose="00000500000000000000" pitchFamily="2" charset="0"/>
                <a:cs typeface="Poppins" panose="00000500000000000000" pitchFamily="2" charset="0"/>
                <a:sym typeface="Poppins"/>
              </a:rPr>
              <a:t>Phase 3</a:t>
            </a:r>
          </a:p>
          <a:p>
            <a:pPr algn="ctr">
              <a:lnSpc>
                <a:spcPts val="3512"/>
              </a:lnSpc>
            </a:pPr>
            <a:endParaRPr lang="en-US" sz="2400" b="1" dirty="0">
              <a:solidFill>
                <a:srgbClr val="0A152F"/>
              </a:solidFill>
              <a:latin typeface="Poppins" panose="00000500000000000000" pitchFamily="2" charset="0"/>
              <a:cs typeface="Poppins" panose="00000500000000000000" pitchFamily="2" charset="0"/>
              <a:sym typeface="Poppins"/>
            </a:endParaRP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A152F"/>
                </a:solidFill>
                <a:latin typeface="Poppins" panose="00000500000000000000" pitchFamily="2" charset="0"/>
                <a:cs typeface="Poppins" panose="00000500000000000000" pitchFamily="2" charset="0"/>
                <a:sym typeface="Poppins"/>
              </a:rPr>
              <a:t>Sensitivity Analysis</a:t>
            </a: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A152F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Explore possible improvements</a:t>
            </a:r>
          </a:p>
          <a:p>
            <a:pPr marL="457200" indent="-457200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A152F"/>
                </a:solidFill>
                <a:latin typeface="Poppins" panose="00000500000000000000" pitchFamily="2" charset="0"/>
                <a:cs typeface="Poppins" panose="00000500000000000000" pitchFamily="2" charset="0"/>
                <a:sym typeface="Poppins"/>
              </a:rPr>
              <a:t>Prepare final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30950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E2B98-4259-D974-F58A-1938343A3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AD250C5-6D02-ADC3-DD80-6CF8433F6699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7ACE0D83-49F0-0A91-F3BA-935C8EFB2EAF}"/>
              </a:ext>
            </a:extLst>
          </p:cNvPr>
          <p:cNvSpPr txBox="1"/>
          <p:nvPr/>
        </p:nvSpPr>
        <p:spPr>
          <a:xfrm>
            <a:off x="1275185" y="1229670"/>
            <a:ext cx="7792615" cy="1384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000" dirty="0">
                <a:solidFill>
                  <a:schemeClr val="bg1"/>
                </a:solidFill>
                <a:latin typeface="Poppins Bold"/>
                <a:cs typeface="Poppins Bold"/>
              </a:rPr>
              <a:t>Contributions &amp; Limitations</a:t>
            </a:r>
            <a:endParaRPr lang="en-US" sz="4000" dirty="0">
              <a:solidFill>
                <a:schemeClr val="bg1"/>
              </a:solidFill>
              <a:latin typeface="Poppins Bold"/>
              <a:cs typeface="Poppins Bold"/>
              <a:sym typeface="Poppins Bold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28B7E86D-E82B-79C6-CB76-33EC898B1F96}"/>
              </a:ext>
            </a:extLst>
          </p:cNvPr>
          <p:cNvGrpSpPr/>
          <p:nvPr/>
        </p:nvGrpSpPr>
        <p:grpSpPr>
          <a:xfrm>
            <a:off x="1615116" y="3451205"/>
            <a:ext cx="7089527" cy="5410639"/>
            <a:chOff x="0" y="0"/>
            <a:chExt cx="1867201" cy="1425024"/>
          </a:xfr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0" scaled="1"/>
            <a:tileRect/>
          </a:gra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71ABA6A-C272-532F-B30C-17C91025B776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FCAB28DB-2D00-106A-EEE8-5BA143567A9F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>
                <a:solidFill>
                  <a:srgbClr val="00B050"/>
                </a:solidFill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3F22671B-C4C8-29BA-3499-067920B6934C}"/>
              </a:ext>
            </a:extLst>
          </p:cNvPr>
          <p:cNvGrpSpPr/>
          <p:nvPr/>
        </p:nvGrpSpPr>
        <p:grpSpPr>
          <a:xfrm>
            <a:off x="9583357" y="3234214"/>
            <a:ext cx="7089527" cy="5627630"/>
            <a:chOff x="0" y="-57150"/>
            <a:chExt cx="1867201" cy="1482174"/>
          </a:xfr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E8121178-43EC-31DE-60F5-1A789A7B6B36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9F7BE202-9343-50D4-D3F7-EBCDC2A9A3A9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DD9C448B-1BA9-8956-F1E1-35C6F548003D}"/>
              </a:ext>
            </a:extLst>
          </p:cNvPr>
          <p:cNvSpPr txBox="1"/>
          <p:nvPr/>
        </p:nvSpPr>
        <p:spPr>
          <a:xfrm>
            <a:off x="10297803" y="3637914"/>
            <a:ext cx="6092856" cy="4820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Single-user, single-link system model</a:t>
            </a:r>
          </a:p>
          <a:p>
            <a:pPr>
              <a:lnSpc>
                <a:spcPts val="4189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Tabular RL methods (limited scalability)</a:t>
            </a:r>
          </a:p>
          <a:p>
            <a:pPr>
              <a:lnSpc>
                <a:spcPts val="4189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Simplified channel error model</a:t>
            </a:r>
          </a:p>
          <a:p>
            <a:pPr>
              <a:lnSpc>
                <a:spcPts val="4189"/>
              </a:lnSpc>
            </a:pPr>
            <a:endParaRPr lang="en-US" sz="2992" dirty="0">
              <a:solidFill>
                <a:srgbClr val="0A152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A4D287-503F-535C-D802-1DB5B0A9B7E2}"/>
              </a:ext>
            </a:extLst>
          </p:cNvPr>
          <p:cNvSpPr txBox="1"/>
          <p:nvPr/>
        </p:nvSpPr>
        <p:spPr>
          <a:xfrm>
            <a:off x="2021233" y="3525034"/>
            <a:ext cx="665112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Joint modeling of energy harvesting, sensing cost, and HARQ retransmissions</a:t>
            </a:r>
          </a:p>
          <a:p>
            <a:endParaRPr lang="en-US" sz="2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Formulation as an average-cost MDP with optimal benchmark</a:t>
            </a:r>
          </a:p>
          <a:p>
            <a:endParaRPr lang="en-US" sz="2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Application of model-free reinforcement learning</a:t>
            </a:r>
          </a:p>
          <a:p>
            <a:endParaRPr lang="en-US" sz="28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latin typeface="Poppins" panose="00000500000000000000" pitchFamily="2" charset="0"/>
                <a:cs typeface="Poppins" panose="00000500000000000000" pitchFamily="2" charset="0"/>
              </a:rPr>
              <a:t>Demonstration of threshold structure in optimal policies</a:t>
            </a:r>
          </a:p>
        </p:txBody>
      </p:sp>
    </p:spTree>
    <p:extLst>
      <p:ext uri="{BB962C8B-B14F-4D97-AF65-F5344CB8AC3E}">
        <p14:creationId xmlns:p14="http://schemas.microsoft.com/office/powerpoint/2010/main" val="310155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E9BD6-F9B9-3F2B-F4E8-3A7FD77F4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3314D30-03D9-197E-0173-7D8E58CE064E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89C364A-91D9-9BA0-B4BF-DAC730806CED}"/>
              </a:ext>
            </a:extLst>
          </p:cNvPr>
          <p:cNvGrpSpPr/>
          <p:nvPr/>
        </p:nvGrpSpPr>
        <p:grpSpPr>
          <a:xfrm>
            <a:off x="2470068" y="1809736"/>
            <a:ext cx="13347864" cy="6667528"/>
            <a:chOff x="0" y="0"/>
            <a:chExt cx="3515487" cy="175605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F6EC3498-1256-2D49-1F9F-E537C2666C60}"/>
                </a:ext>
              </a:extLst>
            </p:cNvPr>
            <p:cNvSpPr/>
            <p:nvPr/>
          </p:nvSpPr>
          <p:spPr>
            <a:xfrm>
              <a:off x="0" y="0"/>
              <a:ext cx="3515487" cy="1756057"/>
            </a:xfrm>
            <a:custGeom>
              <a:avLst/>
              <a:gdLst/>
              <a:ahLst/>
              <a:cxnLst/>
              <a:rect l="l" t="t" r="r" b="b"/>
              <a:pathLst>
                <a:path w="3515487" h="1756057">
                  <a:moveTo>
                    <a:pt x="29581" y="0"/>
                  </a:moveTo>
                  <a:lnTo>
                    <a:pt x="3485906" y="0"/>
                  </a:lnTo>
                  <a:cubicBezTo>
                    <a:pt x="3502243" y="0"/>
                    <a:pt x="3515487" y="13244"/>
                    <a:pt x="3515487" y="29581"/>
                  </a:cubicBezTo>
                  <a:lnTo>
                    <a:pt x="3515487" y="1726476"/>
                  </a:lnTo>
                  <a:cubicBezTo>
                    <a:pt x="3515487" y="1734321"/>
                    <a:pt x="3512370" y="1741845"/>
                    <a:pt x="3506823" y="1747393"/>
                  </a:cubicBezTo>
                  <a:cubicBezTo>
                    <a:pt x="3501275" y="1752940"/>
                    <a:pt x="3493751" y="1756057"/>
                    <a:pt x="3485906" y="1756057"/>
                  </a:cubicBezTo>
                  <a:lnTo>
                    <a:pt x="29581" y="1756057"/>
                  </a:lnTo>
                  <a:cubicBezTo>
                    <a:pt x="21735" y="1756057"/>
                    <a:pt x="14211" y="1752940"/>
                    <a:pt x="8664" y="1747393"/>
                  </a:cubicBezTo>
                  <a:cubicBezTo>
                    <a:pt x="3117" y="1741845"/>
                    <a:pt x="0" y="1734321"/>
                    <a:pt x="0" y="1726476"/>
                  </a:cubicBezTo>
                  <a:lnTo>
                    <a:pt x="0" y="29581"/>
                  </a:lnTo>
                  <a:cubicBezTo>
                    <a:pt x="0" y="13244"/>
                    <a:pt x="13244" y="0"/>
                    <a:pt x="29581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F5729390-5123-FE7A-75EC-A7C9F12503AD}"/>
                </a:ext>
              </a:extLst>
            </p:cNvPr>
            <p:cNvSpPr txBox="1"/>
            <p:nvPr/>
          </p:nvSpPr>
          <p:spPr>
            <a:xfrm>
              <a:off x="0" y="-57150"/>
              <a:ext cx="3515487" cy="1813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4F5B664A-506E-5E33-6B96-CFEE167858E3}"/>
              </a:ext>
            </a:extLst>
          </p:cNvPr>
          <p:cNvSpPr txBox="1"/>
          <p:nvPr/>
        </p:nvSpPr>
        <p:spPr>
          <a:xfrm>
            <a:off x="5342364" y="1305432"/>
            <a:ext cx="7603271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400" b="1" dirty="0">
                <a:solidFill>
                  <a:srgbClr val="0A152F"/>
                </a:solidFill>
                <a:latin typeface="Poppins Bold"/>
                <a:ea typeface="Poppins Bold"/>
                <a:cs typeface="Poppins Bold"/>
                <a:sym typeface="Poppins Bold"/>
              </a:rPr>
              <a:t>Experimental Setup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BF70CC0D-BCD2-B0E0-9C71-9C14491FE070}"/>
              </a:ext>
            </a:extLst>
          </p:cNvPr>
          <p:cNvSpPr txBox="1"/>
          <p:nvPr/>
        </p:nvSpPr>
        <p:spPr>
          <a:xfrm>
            <a:off x="2873333" y="2861208"/>
            <a:ext cx="12541332" cy="5458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023" lvl="1">
              <a:lnSpc>
                <a:spcPts val="3942"/>
              </a:lnSpc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Implemented the system as a finite-state MDP and solved it using Relative Value Iteration (RVI)</a:t>
            </a:r>
          </a:p>
          <a:p>
            <a:pPr marL="304023" lvl="1">
              <a:lnSpc>
                <a:spcPts val="3942"/>
              </a:lnSpc>
            </a:pPr>
            <a:r>
              <a:rPr lang="en-US" sz="2200" b="1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Figure 2 </a:t>
            </a:r>
          </a:p>
          <a:p>
            <a:pPr marL="646923" lvl="1" indent="-3429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Varied energy probability </a:t>
            </a:r>
          </a:p>
          <a:p>
            <a:pPr marL="646923" lvl="1" indent="-3429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​Computed optimal average AoI for each case</a:t>
            </a:r>
          </a:p>
          <a:p>
            <a:pPr marL="646923" lvl="1" indent="-3429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Repeated for different </a:t>
            </a:r>
            <a:r>
              <a:rPr lang="en-US" sz="2200" dirty="0">
                <a:solidFill>
                  <a:srgbClr val="0A152F"/>
                </a:solidFill>
                <a:latin typeface="Times New Roman" panose="02020603050405020304" pitchFamily="18" charset="0"/>
                <a:ea typeface="Poppins"/>
                <a:cs typeface="Times New Roman" panose="02020603050405020304" pitchFamily="18" charset="0"/>
                <a:sym typeface="Poppins"/>
              </a:rPr>
              <a:t>𝐸𝑠</a:t>
            </a: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 and </a:t>
            </a:r>
            <a:r>
              <a:rPr lang="en-US" sz="2200" dirty="0">
                <a:solidFill>
                  <a:srgbClr val="0A152F"/>
                </a:solidFill>
                <a:latin typeface="Times New Roman" panose="02020603050405020304" pitchFamily="18" charset="0"/>
                <a:ea typeface="Poppins"/>
                <a:cs typeface="Times New Roman" panose="02020603050405020304" pitchFamily="18" charset="0"/>
                <a:sym typeface="Poppins"/>
              </a:rPr>
              <a:t>𝐵𝑚𝑎𝑥</a:t>
            </a:r>
          </a:p>
          <a:p>
            <a:pPr marL="304023" lvl="1">
              <a:lnSpc>
                <a:spcPts val="3942"/>
              </a:lnSpc>
            </a:pPr>
            <a:r>
              <a:rPr lang="en-US" sz="2200" b="1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Figure 4 (Optimal Policy)</a:t>
            </a:r>
          </a:p>
          <a:p>
            <a:pPr marL="646923" lvl="1" indent="-3429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Extracted optimal policy from RVI</a:t>
            </a:r>
          </a:p>
          <a:p>
            <a:pPr marL="646923" lvl="1" indent="-3429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Fixed slices: </a:t>
            </a:r>
            <a:r>
              <a:rPr lang="en-US" sz="2200" dirty="0">
                <a:solidFill>
                  <a:srgbClr val="0A152F"/>
                </a:solidFill>
                <a:latin typeface="Times New Roman" panose="02020603050405020304" pitchFamily="18" charset="0"/>
                <a:ea typeface="Poppins"/>
                <a:cs typeface="Times New Roman" panose="02020603050405020304" pitchFamily="18" charset="0"/>
                <a:sym typeface="Poppins"/>
              </a:rPr>
              <a:t>𝑅𝑡=0,1,2,3</a:t>
            </a: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,  </a:t>
            </a:r>
            <a:r>
              <a:rPr lang="el-GR" sz="2200" dirty="0">
                <a:solidFill>
                  <a:srgbClr val="0A152F"/>
                </a:solidFill>
                <a:latin typeface="Times New Roman" panose="02020603050405020304" pitchFamily="18" charset="0"/>
                <a:ea typeface="Poppins"/>
                <a:cs typeface="Times New Roman" panose="02020603050405020304" pitchFamily="18" charset="0"/>
                <a:sym typeface="Poppins"/>
              </a:rPr>
              <a:t>Δ𝑡𝑥=𝑅𝑡+1</a:t>
            </a:r>
            <a:r>
              <a:rPr lang="en-US" sz="2200" dirty="0">
                <a:solidFill>
                  <a:srgbClr val="0A152F"/>
                </a:solidFill>
                <a:latin typeface="Times New Roman" panose="02020603050405020304" pitchFamily="18" charset="0"/>
                <a:ea typeface="Poppins"/>
                <a:cs typeface="Times New Roman" panose="02020603050405020304" pitchFamily="18" charset="0"/>
                <a:sym typeface="Poppins"/>
              </a:rPr>
              <a:t> </a:t>
            </a:r>
          </a:p>
          <a:p>
            <a:pPr marL="646923" lvl="1" indent="-3429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Mapped actions to states (idle, new, retransmit)</a:t>
            </a:r>
          </a:p>
          <a:p>
            <a:pPr marL="646923" lvl="1" indent="-3429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Visualized as heatmaps over </a:t>
            </a:r>
            <a:r>
              <a:rPr lang="en-US" sz="2200" dirty="0">
                <a:solidFill>
                  <a:srgbClr val="0A152F"/>
                </a:solidFill>
                <a:latin typeface="Times New Roman" panose="02020603050405020304" pitchFamily="18" charset="0"/>
                <a:ea typeface="Poppins"/>
                <a:cs typeface="Times New Roman" panose="02020603050405020304" pitchFamily="18" charset="0"/>
                <a:sym typeface="Poppins"/>
              </a:rPr>
              <a:t>𝐵𝑡</a:t>
            </a: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 and </a:t>
            </a:r>
            <a:r>
              <a:rPr lang="el-GR" sz="2200" dirty="0">
                <a:solidFill>
                  <a:srgbClr val="0A152F"/>
                </a:solidFill>
                <a:latin typeface="Times New Roman" panose="02020603050405020304" pitchFamily="18" charset="0"/>
                <a:ea typeface="Poppins"/>
                <a:cs typeface="Times New Roman" panose="02020603050405020304" pitchFamily="18" charset="0"/>
                <a:sym typeface="Poppins"/>
              </a:rPr>
              <a:t>Δ𝑟𝑥</a:t>
            </a:r>
            <a:r>
              <a:rPr lang="en-US" sz="2200" dirty="0">
                <a:solidFill>
                  <a:srgbClr val="0A152F"/>
                </a:solidFill>
                <a:latin typeface="Poppins" panose="00000500000000000000" pitchFamily="2" charset="0"/>
                <a:ea typeface="Poppins"/>
                <a:cs typeface="Poppins" panose="00000500000000000000" pitchFamily="2" charset="0"/>
                <a:sym typeface="Poppins"/>
              </a:rPr>
              <a:t>	​</a:t>
            </a:r>
          </a:p>
        </p:txBody>
      </p:sp>
    </p:spTree>
    <p:extLst>
      <p:ext uri="{BB962C8B-B14F-4D97-AF65-F5344CB8AC3E}">
        <p14:creationId xmlns:p14="http://schemas.microsoft.com/office/powerpoint/2010/main" val="3877018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89CF2C-5011-EE24-5CEC-842053F40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F060E1E-E405-9D02-D356-13B1315DA048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92FC1B62-993C-B768-646A-CD82E7349C8A}"/>
              </a:ext>
            </a:extLst>
          </p:cNvPr>
          <p:cNvSpPr txBox="1"/>
          <p:nvPr/>
        </p:nvSpPr>
        <p:spPr>
          <a:xfrm>
            <a:off x="1275185" y="1229670"/>
            <a:ext cx="11450215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4400" dirty="0">
                <a:solidFill>
                  <a:schemeClr val="bg1"/>
                </a:solidFill>
                <a:latin typeface="Poppins Bold"/>
                <a:cs typeface="Poppins Bold"/>
              </a:rPr>
              <a:t>Figure 2 - AoI vs Energy Probability</a:t>
            </a:r>
            <a:endParaRPr lang="en-US" sz="4400" dirty="0">
              <a:solidFill>
                <a:schemeClr val="bg1"/>
              </a:solidFill>
              <a:latin typeface="Poppins Bold"/>
              <a:cs typeface="Poppins Bold"/>
              <a:sym typeface="Poppins Bold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937156-9E13-228B-5508-5C214F318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08" y="3299200"/>
            <a:ext cx="7543800" cy="472494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DA0A353-79DA-C134-50D3-3BB29999A7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619" y="3299199"/>
            <a:ext cx="9882235" cy="472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03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4A4C0-E883-E7CF-96FF-3C5A3AD1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663E8E6-01E3-94B8-BD4E-9B9A0BCF5CC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8C60FD0-2821-16A5-A582-596CB362B727}"/>
              </a:ext>
            </a:extLst>
          </p:cNvPr>
          <p:cNvGrpSpPr/>
          <p:nvPr/>
        </p:nvGrpSpPr>
        <p:grpSpPr>
          <a:xfrm>
            <a:off x="2470068" y="1809736"/>
            <a:ext cx="13347864" cy="6667528"/>
            <a:chOff x="0" y="0"/>
            <a:chExt cx="3515487" cy="175605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94901B9-3B80-7D2B-2E06-D05D63DAEDF3}"/>
                </a:ext>
              </a:extLst>
            </p:cNvPr>
            <p:cNvSpPr/>
            <p:nvPr/>
          </p:nvSpPr>
          <p:spPr>
            <a:xfrm>
              <a:off x="0" y="0"/>
              <a:ext cx="3515487" cy="1756057"/>
            </a:xfrm>
            <a:custGeom>
              <a:avLst/>
              <a:gdLst/>
              <a:ahLst/>
              <a:cxnLst/>
              <a:rect l="l" t="t" r="r" b="b"/>
              <a:pathLst>
                <a:path w="3515487" h="1756057">
                  <a:moveTo>
                    <a:pt x="29581" y="0"/>
                  </a:moveTo>
                  <a:lnTo>
                    <a:pt x="3485906" y="0"/>
                  </a:lnTo>
                  <a:cubicBezTo>
                    <a:pt x="3502243" y="0"/>
                    <a:pt x="3515487" y="13244"/>
                    <a:pt x="3515487" y="29581"/>
                  </a:cubicBezTo>
                  <a:lnTo>
                    <a:pt x="3515487" y="1726476"/>
                  </a:lnTo>
                  <a:cubicBezTo>
                    <a:pt x="3515487" y="1734321"/>
                    <a:pt x="3512370" y="1741845"/>
                    <a:pt x="3506823" y="1747393"/>
                  </a:cubicBezTo>
                  <a:cubicBezTo>
                    <a:pt x="3501275" y="1752940"/>
                    <a:pt x="3493751" y="1756057"/>
                    <a:pt x="3485906" y="1756057"/>
                  </a:cubicBezTo>
                  <a:lnTo>
                    <a:pt x="29581" y="1756057"/>
                  </a:lnTo>
                  <a:cubicBezTo>
                    <a:pt x="21735" y="1756057"/>
                    <a:pt x="14211" y="1752940"/>
                    <a:pt x="8664" y="1747393"/>
                  </a:cubicBezTo>
                  <a:cubicBezTo>
                    <a:pt x="3117" y="1741845"/>
                    <a:pt x="0" y="1734321"/>
                    <a:pt x="0" y="1726476"/>
                  </a:cubicBezTo>
                  <a:lnTo>
                    <a:pt x="0" y="29581"/>
                  </a:lnTo>
                  <a:cubicBezTo>
                    <a:pt x="0" y="13244"/>
                    <a:pt x="13244" y="0"/>
                    <a:pt x="29581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84B66A42-3025-65B8-626C-FCDD15F2048F}"/>
                </a:ext>
              </a:extLst>
            </p:cNvPr>
            <p:cNvSpPr txBox="1"/>
            <p:nvPr/>
          </p:nvSpPr>
          <p:spPr>
            <a:xfrm>
              <a:off x="0" y="-57150"/>
              <a:ext cx="3515487" cy="1813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66F76C66-1259-C79F-3591-DFB7EABA11A9}"/>
              </a:ext>
            </a:extLst>
          </p:cNvPr>
          <p:cNvSpPr txBox="1"/>
          <p:nvPr/>
        </p:nvSpPr>
        <p:spPr>
          <a:xfrm>
            <a:off x="5960329" y="2170121"/>
            <a:ext cx="7069871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400" b="1" dirty="0">
                <a:solidFill>
                  <a:srgbClr val="0A152F"/>
                </a:solidFill>
                <a:latin typeface="Poppins Bold"/>
                <a:ea typeface="Poppins Bold"/>
                <a:cs typeface="Poppins Bold"/>
                <a:sym typeface="Poppins Bold"/>
              </a:rPr>
              <a:t>Figure 2 - Interpretation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7">
                <a:extLst>
                  <a:ext uri="{FF2B5EF4-FFF2-40B4-BE49-F238E27FC236}">
                    <a16:creationId xmlns:a16="http://schemas.microsoft.com/office/drawing/2014/main" id="{7A7EA598-5E24-8873-6CD7-1D053C4EB3BC}"/>
                  </a:ext>
                </a:extLst>
              </p:cNvPr>
              <p:cNvSpPr txBox="1"/>
              <p:nvPr/>
            </p:nvSpPr>
            <p:spPr>
              <a:xfrm>
                <a:off x="3057786" y="4145892"/>
                <a:ext cx="12172425" cy="349082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marL="608045" lvl="1" indent="-304022">
                  <a:lnSpc>
                    <a:spcPts val="3942"/>
                  </a:lnSpc>
                  <a:buFont typeface="Arial"/>
                  <a:buChar char="•"/>
                </a:pPr>
                <a:r>
                  <a:rPr lang="en-US" sz="3200" dirty="0">
                    <a:latin typeface="Poppins" panose="00000500000000000000" pitchFamily="2" charset="0"/>
                    <a:cs typeface="Poppins" panose="00000500000000000000" pitchFamily="2" charset="0"/>
                  </a:rPr>
                  <a:t>Higher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3200" dirty="0">
                    <a:latin typeface="Poppins" panose="00000500000000000000" pitchFamily="2" charset="0"/>
                    <a:cs typeface="Poppins" panose="00000500000000000000" pitchFamily="2" charset="0"/>
                  </a:rPr>
                  <a:t> </a:t>
                </a:r>
                <a:r>
                  <a:rPr lang="en-US" sz="3200" dirty="0">
                    <a:solidFill>
                      <a:prstClr val="black"/>
                    </a:solidFill>
                    <a:latin typeface="Poppins" panose="00000500000000000000" pitchFamily="2" charset="0"/>
                    <a:cs typeface="Poppins" panose="00000500000000000000" pitchFamily="2" charset="0"/>
                  </a:rPr>
                  <a:t>→</a:t>
                </a:r>
                <a:r>
                  <a:rPr lang="en-US" sz="3200" dirty="0"/>
                  <a:t> </a:t>
                </a:r>
                <a:r>
                  <a:rPr lang="en-US" sz="3200" dirty="0">
                    <a:latin typeface="Poppins" panose="00000500000000000000" pitchFamily="2" charset="0"/>
                    <a:cs typeface="Poppins" panose="00000500000000000000" pitchFamily="2" charset="0"/>
                  </a:rPr>
                  <a:t>lower AoI</a:t>
                </a:r>
              </a:p>
              <a:p>
                <a:pPr marL="304023" lvl="1">
                  <a:lnSpc>
                    <a:spcPts val="3942"/>
                  </a:lnSpc>
                </a:pPr>
                <a:endParaRPr lang="en-US" sz="32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608045" lvl="1" indent="-304022">
                  <a:lnSpc>
                    <a:spcPts val="3942"/>
                  </a:lnSpc>
                  <a:buFont typeface="Arial"/>
                  <a:buChar char="•"/>
                </a:pPr>
                <a:r>
                  <a:rPr lang="en-US" sz="3200" dirty="0">
                    <a:latin typeface="Poppins" panose="00000500000000000000" pitchFamily="2" charset="0"/>
                    <a:cs typeface="Poppins" panose="00000500000000000000" pitchFamily="2" charset="0"/>
                  </a:rPr>
                  <a:t>Larger battery → better performance</a:t>
                </a:r>
              </a:p>
              <a:p>
                <a:pPr marL="304023" lvl="1">
                  <a:lnSpc>
                    <a:spcPts val="3942"/>
                  </a:lnSpc>
                </a:pPr>
                <a:endParaRPr lang="en-US" sz="32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608045" lvl="1" indent="-304022">
                  <a:lnSpc>
                    <a:spcPts val="3942"/>
                  </a:lnSpc>
                  <a:buFont typeface="Arial"/>
                  <a:buChar char="•"/>
                </a:pPr>
                <a:r>
                  <a:rPr lang="en-US" sz="3200" dirty="0">
                    <a:latin typeface="Poppins" panose="00000500000000000000" pitchFamily="2" charset="0"/>
                    <a:cs typeface="Poppins" panose="00000500000000000000" pitchFamily="2" charset="0"/>
                  </a:rPr>
                  <a:t>Higher sensing cost → worse AoI</a:t>
                </a:r>
              </a:p>
              <a:p>
                <a:pPr marL="304023" lvl="1">
                  <a:lnSpc>
                    <a:spcPts val="3942"/>
                  </a:lnSpc>
                </a:pPr>
                <a:endParaRPr lang="en-US" sz="32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608045" lvl="1" indent="-304022">
                  <a:lnSpc>
                    <a:spcPts val="3942"/>
                  </a:lnSpc>
                  <a:buFont typeface="Arial"/>
                  <a:buChar char="•"/>
                </a:pPr>
                <a:r>
                  <a:rPr lang="en-US" sz="3200" dirty="0">
                    <a:latin typeface="Poppins" panose="00000500000000000000" pitchFamily="2" charset="0"/>
                    <a:cs typeface="Poppins" panose="00000500000000000000" pitchFamily="2" charset="0"/>
                  </a:rPr>
                  <a:t>Energy availability directly controls update frequency</a:t>
                </a:r>
                <a:endParaRPr lang="en-US" sz="3200" dirty="0">
                  <a:solidFill>
                    <a:srgbClr val="0A152F"/>
                  </a:solidFill>
                  <a:latin typeface="Poppins" panose="00000500000000000000" pitchFamily="2" charset="0"/>
                  <a:ea typeface="Poppins"/>
                  <a:cs typeface="Poppins" panose="00000500000000000000" pitchFamily="2" charset="0"/>
                  <a:sym typeface="Poppins"/>
                </a:endParaRPr>
              </a:p>
            </p:txBody>
          </p:sp>
        </mc:Choice>
        <mc:Fallback xmlns="">
          <p:sp>
            <p:nvSpPr>
              <p:cNvPr id="7" name="TextBox 7">
                <a:extLst>
                  <a:ext uri="{FF2B5EF4-FFF2-40B4-BE49-F238E27FC236}">
                    <a16:creationId xmlns:a16="http://schemas.microsoft.com/office/drawing/2014/main" id="{7A7EA598-5E24-8873-6CD7-1D053C4EB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7786" y="4145892"/>
                <a:ext cx="12172425" cy="3490827"/>
              </a:xfrm>
              <a:prstGeom prst="rect">
                <a:avLst/>
              </a:prstGeom>
              <a:blipFill>
                <a:blip r:embed="rId3"/>
                <a:stretch>
                  <a:fillRect t="-4188" b="-59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5686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BAC60-EE1A-785A-52B6-FCB66FF65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67EAD52-AF7D-B36D-D030-9E41149264D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3C2E7084-ABF9-F7F3-B6A1-AA6DF09534EF}"/>
              </a:ext>
            </a:extLst>
          </p:cNvPr>
          <p:cNvSpPr txBox="1"/>
          <p:nvPr/>
        </p:nvSpPr>
        <p:spPr>
          <a:xfrm>
            <a:off x="1066800" y="502568"/>
            <a:ext cx="11450215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4400" dirty="0">
                <a:solidFill>
                  <a:schemeClr val="bg1"/>
                </a:solidFill>
                <a:latin typeface="Poppins Bold"/>
                <a:cs typeface="Poppins Bold"/>
              </a:rPr>
              <a:t>Figure 4 - Optimal Policy</a:t>
            </a:r>
            <a:endParaRPr lang="en-US" sz="4400" dirty="0">
              <a:solidFill>
                <a:schemeClr val="bg1"/>
              </a:solidFill>
              <a:latin typeface="Poppins Bold"/>
              <a:cs typeface="Poppins Bold"/>
              <a:sym typeface="Poppins Bold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D288E1-3D01-0774-C234-20D716EA2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112" y="2457625"/>
            <a:ext cx="6019800" cy="72730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6E2731-EF1B-8E67-94E8-2C7DFD9439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907" y="2489267"/>
            <a:ext cx="10898777" cy="6227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242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634679" y="1442420"/>
            <a:ext cx="15018641" cy="7402160"/>
            <a:chOff x="0" y="0"/>
            <a:chExt cx="3955527" cy="19495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955527" cy="1949540"/>
            </a:xfrm>
            <a:custGeom>
              <a:avLst/>
              <a:gdLst/>
              <a:ahLst/>
              <a:cxnLst/>
              <a:rect l="l" t="t" r="r" b="b"/>
              <a:pathLst>
                <a:path w="3955527" h="1949540">
                  <a:moveTo>
                    <a:pt x="26290" y="0"/>
                  </a:moveTo>
                  <a:lnTo>
                    <a:pt x="3929237" y="0"/>
                  </a:lnTo>
                  <a:cubicBezTo>
                    <a:pt x="3943757" y="0"/>
                    <a:pt x="3955527" y="11770"/>
                    <a:pt x="3955527" y="26290"/>
                  </a:cubicBezTo>
                  <a:lnTo>
                    <a:pt x="3955527" y="1923250"/>
                  </a:lnTo>
                  <a:cubicBezTo>
                    <a:pt x="3955527" y="1937770"/>
                    <a:pt x="3943757" y="1949540"/>
                    <a:pt x="3929237" y="1949540"/>
                  </a:cubicBezTo>
                  <a:lnTo>
                    <a:pt x="26290" y="1949540"/>
                  </a:lnTo>
                  <a:cubicBezTo>
                    <a:pt x="11770" y="1949540"/>
                    <a:pt x="0" y="1937770"/>
                    <a:pt x="0" y="1923250"/>
                  </a:cubicBezTo>
                  <a:lnTo>
                    <a:pt x="0" y="26290"/>
                  </a:lnTo>
                  <a:cubicBezTo>
                    <a:pt x="0" y="11770"/>
                    <a:pt x="11770" y="0"/>
                    <a:pt x="26290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3955527" cy="20066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105400" y="1306845"/>
            <a:ext cx="7273428" cy="1384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000" b="1" dirty="0">
                <a:solidFill>
                  <a:srgbClr val="0A152F"/>
                </a:solidFill>
                <a:latin typeface="Poppins Bold"/>
                <a:cs typeface="Poppins Bold"/>
              </a:rPr>
              <a:t>What is Energy Harvesting?</a:t>
            </a:r>
            <a:endParaRPr lang="en-US" sz="4000" b="1" dirty="0">
              <a:solidFill>
                <a:srgbClr val="0A152F"/>
              </a:solidFill>
              <a:latin typeface="Poppins Bold"/>
              <a:cs typeface="Poppins Bold"/>
              <a:sym typeface="Poppins Bold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E8FB04D9-B8FD-FFCE-A64B-C6BFA682D5E6}"/>
              </a:ext>
            </a:extLst>
          </p:cNvPr>
          <p:cNvSpPr txBox="1"/>
          <p:nvPr/>
        </p:nvSpPr>
        <p:spPr>
          <a:xfrm>
            <a:off x="2782868" y="2908189"/>
            <a:ext cx="12722257" cy="2127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992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Devices powered by ambient energy (solar, RF, vibration)</a:t>
            </a:r>
          </a:p>
          <a:p>
            <a:pPr marL="457200" indent="-457200" algn="l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992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Random bursts and arrivals</a:t>
            </a:r>
          </a:p>
          <a:p>
            <a:pPr marL="457200" indent="-457200" algn="l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992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Energy stored in a finite-capacity storage element</a:t>
            </a:r>
          </a:p>
          <a:p>
            <a:pPr marL="457200" indent="-457200" algn="l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992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Causality constraint</a:t>
            </a:r>
          </a:p>
        </p:txBody>
      </p:sp>
      <p:pic>
        <p:nvPicPr>
          <p:cNvPr id="1026" name="Picture 2" descr="General block diagram representation of energy harvesting system unit  ">
            <a:extLst>
              <a:ext uri="{FF2B5EF4-FFF2-40B4-BE49-F238E27FC236}">
                <a16:creationId xmlns:a16="http://schemas.microsoft.com/office/drawing/2014/main" id="{1669CAF5-0FF5-0165-BB8B-6BF32ACBF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844" y="5186474"/>
            <a:ext cx="8780312" cy="294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ED3459-FDDA-0C50-0FB0-EADCC6AD748B}"/>
              </a:ext>
            </a:extLst>
          </p:cNvPr>
          <p:cNvSpPr txBox="1"/>
          <p:nvPr/>
        </p:nvSpPr>
        <p:spPr>
          <a:xfrm>
            <a:off x="41720" y="9636250"/>
            <a:ext cx="18398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* Source: </a:t>
            </a: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Y. K. Tan and S. K. Panda, “Energy harvesting technologies for sustainable wireless sensor networks,” in Sustainable Wireless Sensor Networks, InTech, 2011.</a:t>
            </a:r>
            <a:r>
              <a:rPr lang="fr-FR" dirty="0"/>
              <a:t>.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B93FBF-4B28-6EFD-AA96-CBEED8239B4A}"/>
              </a:ext>
            </a:extLst>
          </p:cNvPr>
          <p:cNvSpPr txBox="1"/>
          <p:nvPr/>
        </p:nvSpPr>
        <p:spPr>
          <a:xfrm>
            <a:off x="4753844" y="8198249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Poppins" panose="00000500000000000000" pitchFamily="2" charset="0"/>
                <a:cs typeface="Poppins" panose="00000500000000000000" pitchFamily="2" charset="0"/>
              </a:rPr>
              <a:t>Figure</a:t>
            </a:r>
            <a:r>
              <a:rPr lang="en-US" dirty="0">
                <a:latin typeface="Poppins" panose="00000500000000000000" pitchFamily="2" charset="0"/>
                <a:cs typeface="Poppins" panose="00000500000000000000" pitchFamily="2" charset="0"/>
              </a:rPr>
              <a:t>*</a:t>
            </a:r>
            <a:r>
              <a:rPr lang="en-US" b="1" dirty="0">
                <a:latin typeface="Poppins" panose="00000500000000000000" pitchFamily="2" charset="0"/>
                <a:cs typeface="Poppins" panose="00000500000000000000" pitchFamily="2" charset="0"/>
              </a:rPr>
              <a:t> :</a:t>
            </a:r>
            <a:r>
              <a:rPr lang="en-US" dirty="0">
                <a:latin typeface="Poppins" panose="00000500000000000000" pitchFamily="2" charset="0"/>
                <a:cs typeface="Poppins" panose="00000500000000000000" pitchFamily="2" charset="0"/>
              </a:rPr>
              <a:t> General block diagram representation of energy harvesting system unit </a:t>
            </a:r>
            <a:endParaRPr lang="fr-FR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207">
        <p14:pan dir="u"/>
      </p:transition>
    </mc:Choice>
    <mc:Fallback>
      <p:transition spd="slow" advTm="2207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DE0E8-2176-6D5A-9232-C20B37579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C76938B-C3DC-1A2E-BE38-A90A61809904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93EDD2D4-7BF2-8D5A-8F0C-219BE1BA61E6}"/>
              </a:ext>
            </a:extLst>
          </p:cNvPr>
          <p:cNvGrpSpPr/>
          <p:nvPr/>
        </p:nvGrpSpPr>
        <p:grpSpPr>
          <a:xfrm>
            <a:off x="2470068" y="1809736"/>
            <a:ext cx="13347864" cy="6667528"/>
            <a:chOff x="0" y="0"/>
            <a:chExt cx="3515487" cy="175605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470D847-A490-A516-33C5-11DBE0F64777}"/>
                </a:ext>
              </a:extLst>
            </p:cNvPr>
            <p:cNvSpPr/>
            <p:nvPr/>
          </p:nvSpPr>
          <p:spPr>
            <a:xfrm>
              <a:off x="0" y="0"/>
              <a:ext cx="3515487" cy="1756057"/>
            </a:xfrm>
            <a:custGeom>
              <a:avLst/>
              <a:gdLst/>
              <a:ahLst/>
              <a:cxnLst/>
              <a:rect l="l" t="t" r="r" b="b"/>
              <a:pathLst>
                <a:path w="3515487" h="1756057">
                  <a:moveTo>
                    <a:pt x="29581" y="0"/>
                  </a:moveTo>
                  <a:lnTo>
                    <a:pt x="3485906" y="0"/>
                  </a:lnTo>
                  <a:cubicBezTo>
                    <a:pt x="3502243" y="0"/>
                    <a:pt x="3515487" y="13244"/>
                    <a:pt x="3515487" y="29581"/>
                  </a:cubicBezTo>
                  <a:lnTo>
                    <a:pt x="3515487" y="1726476"/>
                  </a:lnTo>
                  <a:cubicBezTo>
                    <a:pt x="3515487" y="1734321"/>
                    <a:pt x="3512370" y="1741845"/>
                    <a:pt x="3506823" y="1747393"/>
                  </a:cubicBezTo>
                  <a:cubicBezTo>
                    <a:pt x="3501275" y="1752940"/>
                    <a:pt x="3493751" y="1756057"/>
                    <a:pt x="3485906" y="1756057"/>
                  </a:cubicBezTo>
                  <a:lnTo>
                    <a:pt x="29581" y="1756057"/>
                  </a:lnTo>
                  <a:cubicBezTo>
                    <a:pt x="21735" y="1756057"/>
                    <a:pt x="14211" y="1752940"/>
                    <a:pt x="8664" y="1747393"/>
                  </a:cubicBezTo>
                  <a:cubicBezTo>
                    <a:pt x="3117" y="1741845"/>
                    <a:pt x="0" y="1734321"/>
                    <a:pt x="0" y="1726476"/>
                  </a:cubicBezTo>
                  <a:lnTo>
                    <a:pt x="0" y="29581"/>
                  </a:lnTo>
                  <a:cubicBezTo>
                    <a:pt x="0" y="13244"/>
                    <a:pt x="13244" y="0"/>
                    <a:pt x="29581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4AD1E62-01AC-298C-2EAA-3B49D9740C7B}"/>
                </a:ext>
              </a:extLst>
            </p:cNvPr>
            <p:cNvSpPr txBox="1"/>
            <p:nvPr/>
          </p:nvSpPr>
          <p:spPr>
            <a:xfrm>
              <a:off x="0" y="-57150"/>
              <a:ext cx="3515487" cy="1813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968D6F88-32FD-863C-DF12-0791B4C0230E}"/>
              </a:ext>
            </a:extLst>
          </p:cNvPr>
          <p:cNvSpPr txBox="1"/>
          <p:nvPr/>
        </p:nvSpPr>
        <p:spPr>
          <a:xfrm>
            <a:off x="5342364" y="1305432"/>
            <a:ext cx="7603271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400" b="1" dirty="0">
                <a:solidFill>
                  <a:srgbClr val="0A152F"/>
                </a:solidFill>
                <a:latin typeface="Poppins Bold"/>
                <a:ea typeface="Poppins Bold"/>
                <a:cs typeface="Poppins Bold"/>
                <a:sym typeface="Poppins Bold"/>
              </a:rPr>
              <a:t>Figure 4 - Interpretation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5A090107-7833-D943-9248-EAB4AC9B4959}"/>
              </a:ext>
            </a:extLst>
          </p:cNvPr>
          <p:cNvSpPr txBox="1"/>
          <p:nvPr/>
        </p:nvSpPr>
        <p:spPr>
          <a:xfrm>
            <a:off x="2667000" y="2991461"/>
            <a:ext cx="12760145" cy="49625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sz="2400" b="1" dirty="0">
                <a:latin typeface="Poppins" panose="00000500000000000000" pitchFamily="2" charset="0"/>
                <a:cs typeface="Poppins" panose="00000500000000000000" pitchFamily="2" charset="0"/>
              </a:rPr>
              <a:t>Low AoI → idle</a:t>
            </a:r>
          </a:p>
          <a:p>
            <a:pPr marL="304023" lvl="1">
              <a:lnSpc>
                <a:spcPts val="3942"/>
              </a:lnSpc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When information is already fresh, transmitting is unnecessary and wastes energy</a:t>
            </a:r>
          </a:p>
          <a:p>
            <a:pPr marL="761223" lvl="1" indent="-4572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Poppins" panose="00000500000000000000" pitchFamily="2" charset="0"/>
                <a:cs typeface="Poppins" panose="00000500000000000000" pitchFamily="2" charset="0"/>
              </a:rPr>
              <a:t>High AoI → transmit </a:t>
            </a: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(new update)</a:t>
            </a:r>
          </a:p>
          <a:p>
            <a:pPr marL="304023" lvl="1">
              <a:lnSpc>
                <a:spcPts val="3942"/>
              </a:lnSpc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When information becomes stale, sending a new update significantly reduces AoI</a:t>
            </a:r>
          </a:p>
          <a:p>
            <a:pPr marL="761223" lvl="1" indent="-4572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Poppins" panose="00000500000000000000" pitchFamily="2" charset="0"/>
                <a:cs typeface="Poppins" panose="00000500000000000000" pitchFamily="2" charset="0"/>
              </a:rPr>
              <a:t>Low battery → retransmit </a:t>
            </a:r>
            <a:endParaRPr 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04023" lvl="1">
              <a:lnSpc>
                <a:spcPts val="3942"/>
              </a:lnSpc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System prefers retransmissions since they avoid the extra sensing cost</a:t>
            </a:r>
          </a:p>
          <a:p>
            <a:pPr marL="761223" lvl="1" indent="-457200">
              <a:lnSpc>
                <a:spcPts val="3942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latin typeface="Poppins" panose="00000500000000000000" pitchFamily="2" charset="0"/>
                <a:cs typeface="Poppins" panose="00000500000000000000" pitchFamily="2" charset="0"/>
              </a:rPr>
              <a:t>No energy → conservative behavior</a:t>
            </a:r>
          </a:p>
          <a:p>
            <a:pPr marL="304023" lvl="1">
              <a:lnSpc>
                <a:spcPts val="3942"/>
              </a:lnSpc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Without available energy, the system delays transmissions and waits for future energy arrivals</a:t>
            </a:r>
            <a:endParaRPr lang="en-US" sz="24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09297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F4A7B5-B4A9-34A9-5660-CCAF5E41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25ED3A8-C211-BC74-29C5-7823F631ABA6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5062FD41-BF4F-D4DA-C3C8-D11282207192}"/>
              </a:ext>
            </a:extLst>
          </p:cNvPr>
          <p:cNvGrpSpPr/>
          <p:nvPr/>
        </p:nvGrpSpPr>
        <p:grpSpPr>
          <a:xfrm>
            <a:off x="2470068" y="1809736"/>
            <a:ext cx="13347864" cy="6667528"/>
            <a:chOff x="0" y="0"/>
            <a:chExt cx="3515487" cy="175605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9DF5A2DE-7AD4-33D3-ACDC-C7B6496D0863}"/>
                </a:ext>
              </a:extLst>
            </p:cNvPr>
            <p:cNvSpPr/>
            <p:nvPr/>
          </p:nvSpPr>
          <p:spPr>
            <a:xfrm>
              <a:off x="0" y="0"/>
              <a:ext cx="3515487" cy="1756057"/>
            </a:xfrm>
            <a:custGeom>
              <a:avLst/>
              <a:gdLst/>
              <a:ahLst/>
              <a:cxnLst/>
              <a:rect l="l" t="t" r="r" b="b"/>
              <a:pathLst>
                <a:path w="3515487" h="1756057">
                  <a:moveTo>
                    <a:pt x="29581" y="0"/>
                  </a:moveTo>
                  <a:lnTo>
                    <a:pt x="3485906" y="0"/>
                  </a:lnTo>
                  <a:cubicBezTo>
                    <a:pt x="3502243" y="0"/>
                    <a:pt x="3515487" y="13244"/>
                    <a:pt x="3515487" y="29581"/>
                  </a:cubicBezTo>
                  <a:lnTo>
                    <a:pt x="3515487" y="1726476"/>
                  </a:lnTo>
                  <a:cubicBezTo>
                    <a:pt x="3515487" y="1734321"/>
                    <a:pt x="3512370" y="1741845"/>
                    <a:pt x="3506823" y="1747393"/>
                  </a:cubicBezTo>
                  <a:cubicBezTo>
                    <a:pt x="3501275" y="1752940"/>
                    <a:pt x="3493751" y="1756057"/>
                    <a:pt x="3485906" y="1756057"/>
                  </a:cubicBezTo>
                  <a:lnTo>
                    <a:pt x="29581" y="1756057"/>
                  </a:lnTo>
                  <a:cubicBezTo>
                    <a:pt x="21735" y="1756057"/>
                    <a:pt x="14211" y="1752940"/>
                    <a:pt x="8664" y="1747393"/>
                  </a:cubicBezTo>
                  <a:cubicBezTo>
                    <a:pt x="3117" y="1741845"/>
                    <a:pt x="0" y="1734321"/>
                    <a:pt x="0" y="1726476"/>
                  </a:cubicBezTo>
                  <a:lnTo>
                    <a:pt x="0" y="29581"/>
                  </a:lnTo>
                  <a:cubicBezTo>
                    <a:pt x="0" y="13244"/>
                    <a:pt x="13244" y="0"/>
                    <a:pt x="29581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6E83D6C-57AE-774F-DBFD-BC12FAA84D59}"/>
                </a:ext>
              </a:extLst>
            </p:cNvPr>
            <p:cNvSpPr txBox="1"/>
            <p:nvPr/>
          </p:nvSpPr>
          <p:spPr>
            <a:xfrm>
              <a:off x="0" y="-57150"/>
              <a:ext cx="3515487" cy="1813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42D66A4E-9969-C172-CDDB-44515DDEE59C}"/>
              </a:ext>
            </a:extLst>
          </p:cNvPr>
          <p:cNvSpPr txBox="1"/>
          <p:nvPr/>
        </p:nvSpPr>
        <p:spPr>
          <a:xfrm>
            <a:off x="5960329" y="2170121"/>
            <a:ext cx="6367341" cy="1398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400" b="1" dirty="0">
                <a:solidFill>
                  <a:srgbClr val="0A152F"/>
                </a:solidFill>
                <a:latin typeface="Poppins Bold"/>
                <a:ea typeface="Poppins Bold"/>
                <a:cs typeface="Poppins Bold"/>
                <a:sym typeface="Poppins Bold"/>
              </a:rPr>
              <a:t>Challenges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5BD16E77-5564-26E1-310F-7B20AFAF2D10}"/>
              </a:ext>
            </a:extLst>
          </p:cNvPr>
          <p:cNvSpPr txBox="1"/>
          <p:nvPr/>
        </p:nvSpPr>
        <p:spPr>
          <a:xfrm>
            <a:off x="3057786" y="4145892"/>
            <a:ext cx="12172425" cy="3490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Large state space (~76k states)</a:t>
            </a:r>
          </a:p>
          <a:p>
            <a:pPr marL="304023" lvl="1">
              <a:lnSpc>
                <a:spcPts val="3942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Slow RVI convergence</a:t>
            </a:r>
          </a:p>
          <a:p>
            <a:pPr marL="304023" lvl="1">
              <a:lnSpc>
                <a:spcPts val="3942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Complex transition modeling</a:t>
            </a:r>
          </a:p>
          <a:p>
            <a:pPr marL="304023" lvl="1">
              <a:lnSpc>
                <a:spcPts val="3942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Improve computational efficiency</a:t>
            </a:r>
            <a:endParaRPr lang="en-US" sz="3200" dirty="0">
              <a:latin typeface="Poppins" panose="00000500000000000000" pitchFamily="2" charset="0"/>
              <a:cs typeface="Poppins" panose="00000500000000000000" pitchFamily="2" charset="0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548793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2470068" y="1809736"/>
            <a:ext cx="13347864" cy="6667528"/>
            <a:chOff x="0" y="0"/>
            <a:chExt cx="3515487" cy="175605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515487" cy="1756057"/>
            </a:xfrm>
            <a:custGeom>
              <a:avLst/>
              <a:gdLst/>
              <a:ahLst/>
              <a:cxnLst/>
              <a:rect l="l" t="t" r="r" b="b"/>
              <a:pathLst>
                <a:path w="3515487" h="1756057">
                  <a:moveTo>
                    <a:pt x="29581" y="0"/>
                  </a:moveTo>
                  <a:lnTo>
                    <a:pt x="3485906" y="0"/>
                  </a:lnTo>
                  <a:cubicBezTo>
                    <a:pt x="3502243" y="0"/>
                    <a:pt x="3515487" y="13244"/>
                    <a:pt x="3515487" y="29581"/>
                  </a:cubicBezTo>
                  <a:lnTo>
                    <a:pt x="3515487" y="1726476"/>
                  </a:lnTo>
                  <a:cubicBezTo>
                    <a:pt x="3515487" y="1734321"/>
                    <a:pt x="3512370" y="1741845"/>
                    <a:pt x="3506823" y="1747393"/>
                  </a:cubicBezTo>
                  <a:cubicBezTo>
                    <a:pt x="3501275" y="1752940"/>
                    <a:pt x="3493751" y="1756057"/>
                    <a:pt x="3485906" y="1756057"/>
                  </a:cubicBezTo>
                  <a:lnTo>
                    <a:pt x="29581" y="1756057"/>
                  </a:lnTo>
                  <a:cubicBezTo>
                    <a:pt x="21735" y="1756057"/>
                    <a:pt x="14211" y="1752940"/>
                    <a:pt x="8664" y="1747393"/>
                  </a:cubicBezTo>
                  <a:cubicBezTo>
                    <a:pt x="3117" y="1741845"/>
                    <a:pt x="0" y="1734321"/>
                    <a:pt x="0" y="1726476"/>
                  </a:cubicBezTo>
                  <a:lnTo>
                    <a:pt x="0" y="29581"/>
                  </a:lnTo>
                  <a:cubicBezTo>
                    <a:pt x="0" y="13244"/>
                    <a:pt x="13244" y="0"/>
                    <a:pt x="29581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3515487" cy="18132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960329" y="2170121"/>
            <a:ext cx="6367341" cy="1398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400" b="1" dirty="0">
                <a:solidFill>
                  <a:srgbClr val="0A152F"/>
                </a:solidFill>
                <a:latin typeface="Poppins Bold"/>
                <a:ea typeface="Poppins Bold"/>
                <a:cs typeface="Poppins Bold"/>
                <a:sym typeface="Poppins Bold"/>
              </a:rPr>
              <a:t>Possible Extensions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057786" y="4145892"/>
            <a:ext cx="12172425" cy="3490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Deep Reinforcement Learning</a:t>
            </a:r>
          </a:p>
          <a:p>
            <a:pPr marL="304023" lvl="1">
              <a:lnSpc>
                <a:spcPts val="3942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Multi-user extension</a:t>
            </a:r>
          </a:p>
          <a:p>
            <a:pPr marL="304023" lvl="1">
              <a:lnSpc>
                <a:spcPts val="3942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Real energy traces</a:t>
            </a:r>
          </a:p>
          <a:p>
            <a:pPr marL="304023" lvl="1">
              <a:lnSpc>
                <a:spcPts val="3942"/>
              </a:lnSpc>
            </a:pPr>
            <a:endParaRPr lang="en-US" sz="3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Performance comparison under different sensing costs</a:t>
            </a:r>
            <a:endParaRPr lang="en-US" sz="32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908956" y="1948590"/>
            <a:ext cx="14862783" cy="6870323"/>
            <a:chOff x="0" y="0"/>
            <a:chExt cx="4808252" cy="222261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08252" cy="2222615"/>
            </a:xfrm>
            <a:custGeom>
              <a:avLst/>
              <a:gdLst/>
              <a:ahLst/>
              <a:cxnLst/>
              <a:rect l="l" t="t" r="r" b="b"/>
              <a:pathLst>
                <a:path w="4808252" h="2222615">
                  <a:moveTo>
                    <a:pt x="26566" y="0"/>
                  </a:moveTo>
                  <a:lnTo>
                    <a:pt x="4781687" y="0"/>
                  </a:lnTo>
                  <a:cubicBezTo>
                    <a:pt x="4788733" y="0"/>
                    <a:pt x="4795489" y="2799"/>
                    <a:pt x="4800471" y="7781"/>
                  </a:cubicBezTo>
                  <a:cubicBezTo>
                    <a:pt x="4805454" y="12763"/>
                    <a:pt x="4808252" y="19520"/>
                    <a:pt x="4808252" y="26566"/>
                  </a:cubicBezTo>
                  <a:lnTo>
                    <a:pt x="4808252" y="2196049"/>
                  </a:lnTo>
                  <a:cubicBezTo>
                    <a:pt x="4808252" y="2203095"/>
                    <a:pt x="4805454" y="2209852"/>
                    <a:pt x="4800471" y="2214834"/>
                  </a:cubicBezTo>
                  <a:cubicBezTo>
                    <a:pt x="4795489" y="2219816"/>
                    <a:pt x="4788733" y="2222615"/>
                    <a:pt x="4781687" y="2222615"/>
                  </a:cubicBezTo>
                  <a:lnTo>
                    <a:pt x="26566" y="2222615"/>
                  </a:lnTo>
                  <a:cubicBezTo>
                    <a:pt x="19520" y="2222615"/>
                    <a:pt x="12763" y="2219816"/>
                    <a:pt x="7781" y="2214834"/>
                  </a:cubicBezTo>
                  <a:cubicBezTo>
                    <a:pt x="2799" y="2209852"/>
                    <a:pt x="0" y="2203095"/>
                    <a:pt x="0" y="2196049"/>
                  </a:cubicBezTo>
                  <a:lnTo>
                    <a:pt x="0" y="26566"/>
                  </a:lnTo>
                  <a:cubicBezTo>
                    <a:pt x="0" y="19520"/>
                    <a:pt x="2799" y="12763"/>
                    <a:pt x="7781" y="7781"/>
                  </a:cubicBezTo>
                  <a:cubicBezTo>
                    <a:pt x="12763" y="2799"/>
                    <a:pt x="19520" y="0"/>
                    <a:pt x="26566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4808252" cy="227976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601157" y="2116234"/>
            <a:ext cx="9085687" cy="9755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16"/>
              </a:lnSpc>
            </a:pPr>
            <a:r>
              <a:rPr lang="en-US" sz="4400" b="1" dirty="0">
                <a:solidFill>
                  <a:srgbClr val="0A152F"/>
                </a:solidFill>
                <a:latin typeface="Poppins Bold"/>
                <a:ea typeface="Poppins Bold"/>
                <a:cs typeface="Poppins Bold"/>
                <a:sym typeface="Poppins Bold"/>
              </a:rPr>
              <a:t>Conclusion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554677" y="3924300"/>
            <a:ext cx="14217062" cy="3490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Energy-aware scheduling is crucial for maintaining fresh information</a:t>
            </a: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endParaRPr lang="en-US" sz="32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Reinforcement learning can learn near-optimal transmission policies</a:t>
            </a:r>
          </a:p>
          <a:p>
            <a:pPr marL="304023" lvl="1">
              <a:lnSpc>
                <a:spcPts val="3942"/>
              </a:lnSpc>
            </a:pPr>
            <a:endParaRPr lang="en-US" sz="32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  <a:p>
            <a:pPr marL="608045" lvl="1" indent="-304022">
              <a:lnSpc>
                <a:spcPts val="3942"/>
              </a:lnSpc>
              <a:buFont typeface="Arial"/>
              <a:buChar char="•"/>
            </a:pPr>
            <a:r>
              <a:rPr lang="en-US" sz="3200" dirty="0">
                <a:latin typeface="Poppins" panose="00000500000000000000" pitchFamily="2" charset="0"/>
                <a:cs typeface="Poppins" panose="00000500000000000000" pitchFamily="2" charset="0"/>
              </a:rPr>
              <a:t>Threshold-based structured policies improve learning efficiency</a:t>
            </a:r>
            <a:endParaRPr lang="en-US" sz="2816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4017684" y="2610822"/>
            <a:ext cx="10252632" cy="2172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044"/>
              </a:lnSpc>
            </a:pPr>
            <a:r>
              <a:rPr lang="en-US" sz="960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THANK YOU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849AA-BC27-7C1F-1AC1-F0DBB31DE0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BB33C64-7999-EB9F-FFAD-A4FE1D2FD76F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E1633F45-CFAF-9EEB-BEAD-A7D2A3C5CF4F}"/>
              </a:ext>
            </a:extLst>
          </p:cNvPr>
          <p:cNvSpPr txBox="1"/>
          <p:nvPr/>
        </p:nvSpPr>
        <p:spPr>
          <a:xfrm>
            <a:off x="1275185" y="1229670"/>
            <a:ext cx="8783215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4400" dirty="0">
                <a:solidFill>
                  <a:schemeClr val="bg1"/>
                </a:solidFill>
                <a:latin typeface="Poppins Bold"/>
                <a:cs typeface="Poppins Bold"/>
              </a:rPr>
              <a:t>System Architecture</a:t>
            </a:r>
            <a:endParaRPr lang="en-US" sz="4400" dirty="0">
              <a:solidFill>
                <a:schemeClr val="bg1"/>
              </a:solidFill>
              <a:latin typeface="Poppins Bold"/>
              <a:cs typeface="Poppins Bold"/>
              <a:sym typeface="Poppins Bold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7C96A363-D9D4-A209-56F8-7AAF6FEFC3B0}"/>
              </a:ext>
            </a:extLst>
          </p:cNvPr>
          <p:cNvGrpSpPr/>
          <p:nvPr/>
        </p:nvGrpSpPr>
        <p:grpSpPr>
          <a:xfrm>
            <a:off x="1615116" y="3451205"/>
            <a:ext cx="7089527" cy="5410639"/>
            <a:chOff x="0" y="0"/>
            <a:chExt cx="1867201" cy="142502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E652888-588F-9F96-58E3-EF5C4E2A6741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2EB9B0D8-5877-2C39-2F8A-2409AFCC6CBE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AEF7CC6C-6190-C1C6-C39D-99759000113A}"/>
              </a:ext>
            </a:extLst>
          </p:cNvPr>
          <p:cNvSpPr txBox="1"/>
          <p:nvPr/>
        </p:nvSpPr>
        <p:spPr>
          <a:xfrm>
            <a:off x="2025605" y="3619500"/>
            <a:ext cx="6268548" cy="42603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89"/>
              </a:lnSpc>
            </a:pPr>
            <a:endParaRPr lang="en-US" sz="4400" dirty="0">
              <a:solidFill>
                <a:srgbClr val="0A152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Sensor monitors a time-varying process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Energy is harvested and stored in a battery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Transmitter sends updates over an unreliable channel</a:t>
            </a:r>
          </a:p>
          <a:p>
            <a:pPr marL="457200" indent="-457200">
              <a:lnSpc>
                <a:spcPts val="4189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Receiver sends ACK/NACK feedback</a:t>
            </a:r>
            <a:endParaRPr lang="en-US" sz="2400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3116ED-03D6-A559-C55F-853FFC654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5132" y="4031188"/>
            <a:ext cx="8760648" cy="403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727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071">
        <p14:pan dir="u"/>
      </p:transition>
    </mc:Choice>
    <mc:Fallback>
      <p:transition spd="slow" advTm="2071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F4776-45B9-E9A5-DB55-5DB5C4471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2E7F1EF-56E7-A9C2-2A7D-B0CFE643A617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	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oppins" panose="00000500000000000000" pitchFamily="2" charset="0"/>
              <a:ea typeface="+mn-ea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noProof="0" dirty="0">
              <a:solidFill>
                <a:prstClr val="white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* Source: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" panose="00000500000000000000" pitchFamily="2" charset="0"/>
                <a:ea typeface="+mn-ea"/>
                <a:cs typeface="Poppins" panose="00000500000000000000" pitchFamily="2" charset="0"/>
              </a:rPr>
              <a:t>M. Silva, J. Santos, and M. Curado, “The path towards virtualized wireless communications: A survey and research challenges,” Journal of Network and Systems Management, vol. 32, 2023, doi: 10.1007/s10922-023-09788-3.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98728972-C686-D0AB-6055-56D76E1E4C9E}"/>
              </a:ext>
            </a:extLst>
          </p:cNvPr>
          <p:cNvGrpSpPr/>
          <p:nvPr/>
        </p:nvGrpSpPr>
        <p:grpSpPr>
          <a:xfrm>
            <a:off x="1634679" y="1442420"/>
            <a:ext cx="15018641" cy="7402160"/>
            <a:chOff x="0" y="0"/>
            <a:chExt cx="3955527" cy="194954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3EF4FCDA-9B6C-CB55-3E57-1B7EB61201D4}"/>
                </a:ext>
              </a:extLst>
            </p:cNvPr>
            <p:cNvSpPr/>
            <p:nvPr/>
          </p:nvSpPr>
          <p:spPr>
            <a:xfrm>
              <a:off x="0" y="0"/>
              <a:ext cx="3955527" cy="1949540"/>
            </a:xfrm>
            <a:custGeom>
              <a:avLst/>
              <a:gdLst/>
              <a:ahLst/>
              <a:cxnLst/>
              <a:rect l="l" t="t" r="r" b="b"/>
              <a:pathLst>
                <a:path w="3955527" h="1949540">
                  <a:moveTo>
                    <a:pt x="26290" y="0"/>
                  </a:moveTo>
                  <a:lnTo>
                    <a:pt x="3929237" y="0"/>
                  </a:lnTo>
                  <a:cubicBezTo>
                    <a:pt x="3943757" y="0"/>
                    <a:pt x="3955527" y="11770"/>
                    <a:pt x="3955527" y="26290"/>
                  </a:cubicBezTo>
                  <a:lnTo>
                    <a:pt x="3955527" y="1923250"/>
                  </a:lnTo>
                  <a:cubicBezTo>
                    <a:pt x="3955527" y="1937770"/>
                    <a:pt x="3943757" y="1949540"/>
                    <a:pt x="3929237" y="1949540"/>
                  </a:cubicBezTo>
                  <a:lnTo>
                    <a:pt x="26290" y="1949540"/>
                  </a:lnTo>
                  <a:cubicBezTo>
                    <a:pt x="11770" y="1949540"/>
                    <a:pt x="0" y="1937770"/>
                    <a:pt x="0" y="1923250"/>
                  </a:cubicBezTo>
                  <a:lnTo>
                    <a:pt x="0" y="26290"/>
                  </a:lnTo>
                  <a:cubicBezTo>
                    <a:pt x="0" y="11770"/>
                    <a:pt x="11770" y="0"/>
                    <a:pt x="26290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7BF81D6-3AD6-B141-84BC-83765611DCF2}"/>
                </a:ext>
              </a:extLst>
            </p:cNvPr>
            <p:cNvSpPr txBox="1"/>
            <p:nvPr/>
          </p:nvSpPr>
          <p:spPr>
            <a:xfrm>
              <a:off x="0" y="-57150"/>
              <a:ext cx="3955527" cy="20066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A88DF1A7-EEAC-B57C-0B97-AECE420D59C6}"/>
              </a:ext>
            </a:extLst>
          </p:cNvPr>
          <p:cNvSpPr txBox="1"/>
          <p:nvPr/>
        </p:nvSpPr>
        <p:spPr>
          <a:xfrm>
            <a:off x="5105400" y="1306845"/>
            <a:ext cx="7273428" cy="1384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000" b="1" dirty="0">
                <a:solidFill>
                  <a:srgbClr val="0A152F"/>
                </a:solidFill>
                <a:latin typeface="Poppins Bold"/>
                <a:cs typeface="Poppins Bold"/>
                <a:sym typeface="Poppins Bold"/>
              </a:rPr>
              <a:t>HARQ Protocol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D5F561AC-15D9-1E83-1320-43352CE6DB88}"/>
              </a:ext>
            </a:extLst>
          </p:cNvPr>
          <p:cNvSpPr txBox="1"/>
          <p:nvPr/>
        </p:nvSpPr>
        <p:spPr>
          <a:xfrm>
            <a:off x="2782871" y="2552700"/>
            <a:ext cx="12722257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buNone/>
            </a:pPr>
            <a:endParaRPr 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buNone/>
            </a:pPr>
            <a:endParaRPr 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050" name="Picture 2" descr="Flow of a HARQ process—Adapted from [46]">
            <a:extLst>
              <a:ext uri="{FF2B5EF4-FFF2-40B4-BE49-F238E27FC236}">
                <a16:creationId xmlns:a16="http://schemas.microsoft.com/office/drawing/2014/main" id="{A6D3C5FC-46A5-3524-27B2-BFB9A25FC8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893" y="4838700"/>
            <a:ext cx="6812211" cy="339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133DAD92-2185-3A1B-72DD-BDEBE1B9ED5C}"/>
              </a:ext>
            </a:extLst>
          </p:cNvPr>
          <p:cNvSpPr txBox="1"/>
          <p:nvPr/>
        </p:nvSpPr>
        <p:spPr>
          <a:xfrm>
            <a:off x="2372214" y="2827605"/>
            <a:ext cx="14266899" cy="22073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HARQ integrates forward error correction (FEC) with ARQ retransmissions to improve reliability over noisy channels</a:t>
            </a: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The receiver sends ACK/NACK feedback, triggering retransmission only for incorrectly decoded packets</a:t>
            </a: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Instead of discarding failed packets, HARQ combines multiple transmissions to improve decoding probability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F1A462-4623-DE56-D47F-87FDD20A4EEB}"/>
              </a:ext>
            </a:extLst>
          </p:cNvPr>
          <p:cNvSpPr txBox="1"/>
          <p:nvPr/>
        </p:nvSpPr>
        <p:spPr>
          <a:xfrm>
            <a:off x="7239000" y="8363210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Poppins" panose="00000500000000000000" pitchFamily="2" charset="0"/>
                <a:cs typeface="Poppins" panose="00000500000000000000" pitchFamily="2" charset="0"/>
              </a:rPr>
              <a:t>Figure* : Flow of a HARQ process</a:t>
            </a:r>
          </a:p>
        </p:txBody>
      </p:sp>
    </p:spTree>
    <p:extLst>
      <p:ext uri="{BB962C8B-B14F-4D97-AF65-F5344CB8AC3E}">
        <p14:creationId xmlns:p14="http://schemas.microsoft.com/office/powerpoint/2010/main" val="1914961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6795">
        <p14:pan dir="u"/>
      </p:transition>
    </mc:Choice>
    <mc:Fallback>
      <p:transition spd="slow" advTm="6795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1275185" y="1229670"/>
            <a:ext cx="8783215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4400" dirty="0">
                <a:solidFill>
                  <a:schemeClr val="bg1"/>
                </a:solidFill>
                <a:latin typeface="Poppins Bold"/>
                <a:cs typeface="Poppins Bold"/>
              </a:rPr>
              <a:t>Age of Information explained</a:t>
            </a:r>
            <a:endParaRPr lang="en-US" sz="4400" dirty="0">
              <a:solidFill>
                <a:schemeClr val="bg1"/>
              </a:solidFill>
              <a:latin typeface="Poppins Bold"/>
              <a:cs typeface="Poppins Bold"/>
              <a:sym typeface="Poppins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615116" y="3451205"/>
            <a:ext cx="7089527" cy="5410639"/>
            <a:chOff x="0" y="0"/>
            <a:chExt cx="1867201" cy="142502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10"/>
              <p:cNvSpPr txBox="1"/>
              <p:nvPr/>
            </p:nvSpPr>
            <p:spPr>
              <a:xfrm>
                <a:off x="2113452" y="3753441"/>
                <a:ext cx="6268548" cy="426039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lnSpc>
                    <a:spcPts val="4189"/>
                  </a:lnSpc>
                </a:pPr>
                <a:r>
                  <a:rPr lang="en-US" sz="3600" b="1" dirty="0">
                    <a:solidFill>
                      <a:srgbClr val="0A152F"/>
                    </a:solidFill>
                    <a:ea typeface="Poppins"/>
                    <a:cs typeface="Poppins"/>
                    <a:sym typeface="Poppins"/>
                  </a:rPr>
                  <a:t>Equation 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32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Poppins"/>
                      </a:rPr>
                      <m:t>Δ</m:t>
                    </m:r>
                    <m:d>
                      <m:dPr>
                        <m:ctrlP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  <a:sym typeface="Poppins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Poppins"/>
                          </a:rPr>
                          <m:t>t</m:t>
                        </m:r>
                      </m:e>
                    </m:d>
                    <m:r>
                      <m:rPr>
                        <m:nor/>
                      </m:rPr>
                      <a:rPr lang="en-US" sz="32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Poppins"/>
                      </a:rPr>
                      <m:t> = </m:t>
                    </m:r>
                    <m:r>
                      <m:rPr>
                        <m:nor/>
                      </m:rPr>
                      <a:rPr lang="en-US" sz="32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Poppins"/>
                      </a:rPr>
                      <m:t>t</m:t>
                    </m:r>
                    <m:r>
                      <m:rPr>
                        <m:nor/>
                      </m:rPr>
                      <a:rPr lang="en-US" sz="32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Poppins"/>
                      </a:rPr>
                      <m:t> </m:t>
                    </m:r>
                    <m:r>
                      <m:rPr>
                        <m:nor/>
                      </m:rPr>
                      <a:rPr lang="en-US" sz="32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Poppins"/>
                      </a:rPr>
                      <m:t>− </m:t>
                    </m:r>
                    <m:r>
                      <m:rPr>
                        <m:nor/>
                      </m:rPr>
                      <a:rPr lang="en-US" sz="32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  <a:sym typeface="Poppins"/>
                      </a:rPr>
                      <m:t>U</m:t>
                    </m:r>
                    <m:d>
                      <m:dPr>
                        <m:ctrlP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  <a:sym typeface="Poppins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  <a:sym typeface="Poppins"/>
                          </a:rPr>
                          <m:t>t</m:t>
                        </m:r>
                      </m:e>
                    </m:d>
                  </m:oMath>
                </a14:m>
                <a:endParaRPr lang="en-US" sz="3200" b="1" i="1" dirty="0">
                  <a:solidFill>
                    <a:srgbClr val="0A152F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  <a:sym typeface="Poppins"/>
                </a:endParaRPr>
              </a:p>
              <a:p>
                <a:pPr>
                  <a:lnSpc>
                    <a:spcPts val="4189"/>
                  </a:lnSpc>
                </a:pPr>
                <a:endParaRPr lang="en-US" sz="4400" dirty="0">
                  <a:solidFill>
                    <a:srgbClr val="0A152F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  <a:p>
                <a:pPr marL="457200" indent="-457200">
                  <a:lnSpc>
                    <a:spcPts val="4189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Time elapsed since the most recently received update was generated</a:t>
                </a:r>
              </a:p>
              <a:p>
                <a:pPr marL="457200" indent="-457200">
                  <a:lnSpc>
                    <a:spcPts val="4189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Increases linearly between updates</a:t>
                </a:r>
              </a:p>
              <a:p>
                <a:pPr marL="457200" indent="-457200">
                  <a:lnSpc>
                    <a:spcPts val="4189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Drops when a new update is successfully received</a:t>
                </a:r>
              </a:p>
              <a:p>
                <a:pPr marL="457200" indent="-457200">
                  <a:lnSpc>
                    <a:spcPts val="4189"/>
                  </a:lnSpc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Quantifies information freshness</a:t>
                </a:r>
                <a:endParaRPr lang="en-US" sz="2400" dirty="0">
                  <a:solidFill>
                    <a:srgbClr val="0A152F"/>
                  </a:solidFill>
                  <a:latin typeface="Poppins" panose="00000500000000000000" pitchFamily="2" charset="0"/>
                  <a:ea typeface="Poppins"/>
                  <a:cs typeface="Poppins" panose="00000500000000000000" pitchFamily="2" charset="0"/>
                  <a:sym typeface="Poppins"/>
                </a:endParaRPr>
              </a:p>
            </p:txBody>
          </p:sp>
        </mc:Choice>
        <mc:Fallback xmlns="">
          <p:sp>
            <p:nvSpPr>
              <p:cNvPr id="10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3452" y="3753441"/>
                <a:ext cx="6268548" cy="4260397"/>
              </a:xfrm>
              <a:prstGeom prst="rect">
                <a:avLst/>
              </a:prstGeom>
              <a:blipFill>
                <a:blip r:embed="rId3"/>
                <a:stretch>
                  <a:fillRect l="-4475" t="-3577" r="-2237" b="-3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>
            <a:extLst>
              <a:ext uri="{FF2B5EF4-FFF2-40B4-BE49-F238E27FC236}">
                <a16:creationId xmlns:a16="http://schemas.microsoft.com/office/drawing/2014/main" id="{663D9D26-683A-C8CA-1E26-5F2892DA3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193" y="3451205"/>
            <a:ext cx="8139348" cy="351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B6A844-C892-B7AF-9BA9-528FC8F59EAD}"/>
              </a:ext>
            </a:extLst>
          </p:cNvPr>
          <p:cNvSpPr txBox="1"/>
          <p:nvPr/>
        </p:nvSpPr>
        <p:spPr>
          <a:xfrm>
            <a:off x="9504787" y="7124700"/>
            <a:ext cx="87832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Figure</a:t>
            </a: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*</a:t>
            </a:r>
            <a:r>
              <a:rPr lang="en-US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:</a:t>
            </a:r>
            <a:r>
              <a:rPr lang="en-US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Sample path of the AoI process showing linear increase and drops after successful updates</a:t>
            </a:r>
            <a:endParaRPr lang="fr-FR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fr-FR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fr-FR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		* Source: Milosheski et al., IEEE IoT J., 2024</a:t>
            </a:r>
            <a:r>
              <a:rPr lang="fr-FR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2828">
        <p14:pan dir="u"/>
      </p:transition>
    </mc:Choice>
    <mc:Fallback>
      <p:transition spd="slow" advTm="2828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338768" y="1708017"/>
            <a:ext cx="14891831" cy="11918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596"/>
              </a:lnSpc>
            </a:pPr>
            <a:r>
              <a:rPr lang="en-US" sz="48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Why Combine EH and AoI?</a:t>
            </a:r>
            <a:endParaRPr lang="en-US" sz="4800" b="1" dirty="0">
              <a:solidFill>
                <a:schemeClr val="bg1"/>
              </a:solidFill>
              <a:latin typeface="Poppins" panose="00000500000000000000" pitchFamily="2" charset="0"/>
              <a:ea typeface="Poppins Bold"/>
              <a:cs typeface="Poppins" panose="00000500000000000000" pitchFamily="2" charset="0"/>
              <a:sym typeface="Poppins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95967" y="4169265"/>
            <a:ext cx="5595233" cy="4250835"/>
            <a:chOff x="0" y="0"/>
            <a:chExt cx="1553952" cy="122651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487093" y="5143500"/>
            <a:ext cx="5304107" cy="22220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509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Sending update reduces AoI</a:t>
            </a: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509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Transmissions consume energy</a:t>
            </a: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509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Lack of pattern for energy arrivals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382973" y="4169265"/>
            <a:ext cx="5566871" cy="4250835"/>
            <a:chOff x="0" y="0"/>
            <a:chExt cx="1553952" cy="122651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6603486" y="5144662"/>
            <a:ext cx="5346358" cy="17732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509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Frequent updates → battery depletion</a:t>
            </a:r>
          </a:p>
          <a:p>
            <a:pPr marL="457200" indent="-457200" algn="l">
              <a:lnSpc>
                <a:spcPts val="3512"/>
              </a:lnSpc>
              <a:buFont typeface="Arial" panose="020B0604020202020204" pitchFamily="34" charset="0"/>
              <a:buChar char="•"/>
            </a:pPr>
            <a:r>
              <a:rPr lang="en-US" sz="2509" dirty="0">
                <a:solidFill>
                  <a:srgbClr val="0A152F"/>
                </a:solidFill>
                <a:latin typeface="Poppins"/>
                <a:ea typeface="Poppins"/>
                <a:cs typeface="Poppins"/>
                <a:sym typeface="Poppins"/>
              </a:rPr>
              <a:t>Infrequent updates → stale information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2516765" y="4175077"/>
            <a:ext cx="5284142" cy="4245023"/>
            <a:chOff x="0" y="0"/>
            <a:chExt cx="1553952" cy="122651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53952" cy="1226517"/>
            </a:xfrm>
            <a:custGeom>
              <a:avLst/>
              <a:gdLst/>
              <a:ahLst/>
              <a:cxnLst/>
              <a:rect l="l" t="t" r="r" b="b"/>
              <a:pathLst>
                <a:path w="1553952" h="1226517">
                  <a:moveTo>
                    <a:pt x="82199" y="0"/>
                  </a:moveTo>
                  <a:lnTo>
                    <a:pt x="1471752" y="0"/>
                  </a:lnTo>
                  <a:cubicBezTo>
                    <a:pt x="1517150" y="0"/>
                    <a:pt x="1553952" y="36802"/>
                    <a:pt x="1553952" y="82199"/>
                  </a:cubicBezTo>
                  <a:lnTo>
                    <a:pt x="1553952" y="1144317"/>
                  </a:lnTo>
                  <a:cubicBezTo>
                    <a:pt x="1553952" y="1189715"/>
                    <a:pt x="1517150" y="1226517"/>
                    <a:pt x="1471752" y="1226517"/>
                  </a:cubicBezTo>
                  <a:lnTo>
                    <a:pt x="82199" y="1226517"/>
                  </a:lnTo>
                  <a:cubicBezTo>
                    <a:pt x="36802" y="1226517"/>
                    <a:pt x="0" y="1189715"/>
                    <a:pt x="0" y="1144317"/>
                  </a:cubicBezTo>
                  <a:lnTo>
                    <a:pt x="0" y="82199"/>
                  </a:lnTo>
                  <a:cubicBezTo>
                    <a:pt x="0" y="36802"/>
                    <a:pt x="36802" y="0"/>
                    <a:pt x="82199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57150"/>
              <a:ext cx="1553952" cy="12836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716000" y="5587788"/>
            <a:ext cx="3669577" cy="8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12"/>
              </a:lnSpc>
            </a:pPr>
            <a:r>
              <a:rPr lang="en-US" sz="2800" b="1" dirty="0">
                <a:latin typeface="Poppins" panose="00000500000000000000" pitchFamily="2" charset="0"/>
                <a:cs typeface="Poppins" panose="00000500000000000000" pitchFamily="2" charset="0"/>
              </a:rPr>
              <a:t>When should we transmit?</a:t>
            </a:r>
            <a:endParaRPr lang="en-US" sz="2509" b="1" dirty="0">
              <a:solidFill>
                <a:srgbClr val="0A152F"/>
              </a:solidFill>
              <a:latin typeface="Poppins" panose="00000500000000000000" pitchFamily="2" charset="0"/>
              <a:ea typeface="Poppins"/>
              <a:cs typeface="Poppins" panose="00000500000000000000" pitchFamily="2" charset="0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1813">
        <p14:pan dir="u"/>
      </p:transition>
    </mc:Choice>
    <mc:Fallback>
      <p:transition spd="slow" advTm="1813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36E48-D16F-C4E7-0C2C-DC0B5D7AE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FDE244C-0A84-F237-AC19-F4A4C2AA1A35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71E34AE5-4630-2C9A-5C3A-5DEC637711B3}"/>
              </a:ext>
            </a:extLst>
          </p:cNvPr>
          <p:cNvSpPr txBox="1"/>
          <p:nvPr/>
        </p:nvSpPr>
        <p:spPr>
          <a:xfrm>
            <a:off x="1275185" y="1229670"/>
            <a:ext cx="11526415" cy="1398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2880"/>
              </a:lnSpc>
            </a:pPr>
            <a:r>
              <a:rPr lang="en-US" sz="44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System Model and Decision Variables</a:t>
            </a:r>
            <a:endParaRPr lang="en-US" sz="44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  <a:sym typeface="Poppins Bold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52AB04C7-4DEE-B34F-4722-144F8147AFD6}"/>
              </a:ext>
            </a:extLst>
          </p:cNvPr>
          <p:cNvGrpSpPr/>
          <p:nvPr/>
        </p:nvGrpSpPr>
        <p:grpSpPr>
          <a:xfrm>
            <a:off x="1615116" y="3451205"/>
            <a:ext cx="7089527" cy="5410639"/>
            <a:chOff x="0" y="0"/>
            <a:chExt cx="1867201" cy="142502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E198D62-6787-8258-8889-D506876FA6E4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18D5EC28-29AF-F94D-344A-0F4630B34333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29C3C37C-2DEA-579D-4A70-07A4ABC5C5B5}"/>
              </a:ext>
            </a:extLst>
          </p:cNvPr>
          <p:cNvGrpSpPr/>
          <p:nvPr/>
        </p:nvGrpSpPr>
        <p:grpSpPr>
          <a:xfrm>
            <a:off x="9583357" y="3451205"/>
            <a:ext cx="7089527" cy="5410639"/>
            <a:chOff x="0" y="0"/>
            <a:chExt cx="1867201" cy="1425024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9C29E627-3C8F-62BC-4741-BEEF66AB5C1E}"/>
                </a:ext>
              </a:extLst>
            </p:cNvPr>
            <p:cNvSpPr/>
            <p:nvPr/>
          </p:nvSpPr>
          <p:spPr>
            <a:xfrm>
              <a:off x="0" y="0"/>
              <a:ext cx="1867201" cy="1425024"/>
            </a:xfrm>
            <a:custGeom>
              <a:avLst/>
              <a:gdLst/>
              <a:ahLst/>
              <a:cxnLst/>
              <a:rect l="l" t="t" r="r" b="b"/>
              <a:pathLst>
                <a:path w="1867201" h="1425024">
                  <a:moveTo>
                    <a:pt x="55693" y="0"/>
                  </a:moveTo>
                  <a:lnTo>
                    <a:pt x="1811507" y="0"/>
                  </a:lnTo>
                  <a:cubicBezTo>
                    <a:pt x="1826278" y="0"/>
                    <a:pt x="1840444" y="5868"/>
                    <a:pt x="1850888" y="16312"/>
                  </a:cubicBezTo>
                  <a:cubicBezTo>
                    <a:pt x="1861333" y="26757"/>
                    <a:pt x="1867201" y="40922"/>
                    <a:pt x="1867201" y="55693"/>
                  </a:cubicBezTo>
                  <a:lnTo>
                    <a:pt x="1867201" y="1369331"/>
                  </a:lnTo>
                  <a:cubicBezTo>
                    <a:pt x="1867201" y="1384102"/>
                    <a:pt x="1861333" y="1398268"/>
                    <a:pt x="1850888" y="1408712"/>
                  </a:cubicBezTo>
                  <a:cubicBezTo>
                    <a:pt x="1840444" y="1419157"/>
                    <a:pt x="1826278" y="1425024"/>
                    <a:pt x="1811507" y="1425024"/>
                  </a:cubicBezTo>
                  <a:lnTo>
                    <a:pt x="55693" y="1425024"/>
                  </a:lnTo>
                  <a:cubicBezTo>
                    <a:pt x="40922" y="1425024"/>
                    <a:pt x="26757" y="1419157"/>
                    <a:pt x="16312" y="1408712"/>
                  </a:cubicBezTo>
                  <a:cubicBezTo>
                    <a:pt x="5868" y="1398268"/>
                    <a:pt x="0" y="1384102"/>
                    <a:pt x="0" y="1369331"/>
                  </a:cubicBezTo>
                  <a:lnTo>
                    <a:pt x="0" y="55693"/>
                  </a:lnTo>
                  <a:cubicBezTo>
                    <a:pt x="0" y="40922"/>
                    <a:pt x="5868" y="26757"/>
                    <a:pt x="16312" y="16312"/>
                  </a:cubicBezTo>
                  <a:cubicBezTo>
                    <a:pt x="26757" y="5868"/>
                    <a:pt x="40922" y="0"/>
                    <a:pt x="55693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02DA5583-0C54-D91F-2A5D-3E6FE1E39BAF}"/>
                </a:ext>
              </a:extLst>
            </p:cNvPr>
            <p:cNvSpPr txBox="1"/>
            <p:nvPr/>
          </p:nvSpPr>
          <p:spPr>
            <a:xfrm>
              <a:off x="0" y="-57150"/>
              <a:ext cx="1867201" cy="14821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10">
                <a:extLst>
                  <a:ext uri="{FF2B5EF4-FFF2-40B4-BE49-F238E27FC236}">
                    <a16:creationId xmlns:a16="http://schemas.microsoft.com/office/drawing/2014/main" id="{62E4BA49-EA17-0958-070C-C405DC699001}"/>
                  </a:ext>
                </a:extLst>
              </p:cNvPr>
              <p:cNvSpPr txBox="1"/>
              <p:nvPr/>
            </p:nvSpPr>
            <p:spPr>
              <a:xfrm>
                <a:off x="1981200" y="3753441"/>
                <a:ext cx="6591191" cy="430887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buNone/>
                </a:pPr>
                <a:r>
                  <a:rPr lang="en-US" sz="2400" b="1" dirty="0">
                    <a:latin typeface="Poppins" panose="00000500000000000000" pitchFamily="2" charset="0"/>
                    <a:cs typeface="Poppins" panose="00000500000000000000" pitchFamily="2" charset="0"/>
                  </a:rPr>
                  <a:t>State</a:t>
                </a:r>
              </a:p>
              <a:p>
                <a:pPr>
                  <a:buNone/>
                </a:pPr>
                <a:endParaRPr lang="en-US" sz="2400" b="1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>
                  <a:buNone/>
                </a:pPr>
                <a:endParaRPr lang="en-US" sz="2400" b="1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ar-AE" sz="32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sz="3200" b="1" i="1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ar-AE" sz="32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ar-AE" sz="3200" b="1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sepChr m:val=","/>
                          <m:ctrlPr>
                            <a:rPr lang="ar-AE" sz="32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ar-AE" sz="32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</m:e>
                        <m:e>
                          <m:sSub>
                            <m:sSubPr>
                              <m:ctrlPr>
                                <a:rPr lang="ar-AE" sz="32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sub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</m:e>
                        <m:e>
                          <m:sSubSup>
                            <m:sSubSupPr>
                              <m:ctrlPr>
                                <a:rPr lang="ar-AE" sz="3200" b="1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l-GR" sz="3200" b="1" i="0">
                                  <a:latin typeface="Cambria Math" panose="02040503050406030204" pitchFamily="18" charset="0"/>
                                </a:rPr>
                                <m:t>𝚫</m:t>
                              </m:r>
                            </m:e>
                            <m:sub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  <m:sup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𝒓𝒙</m:t>
                              </m:r>
                            </m:sup>
                          </m:sSubSup>
                        </m:e>
                        <m:e>
                          <m:sSubSup>
                            <m:sSubSupPr>
                              <m:ctrlPr>
                                <a:rPr lang="ar-AE" sz="3200" b="1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l-GR" sz="3200" b="1" i="0">
                                  <a:latin typeface="Cambria Math" panose="02040503050406030204" pitchFamily="18" charset="0"/>
                                </a:rPr>
                                <m:t>𝚫</m:t>
                              </m:r>
                            </m:e>
                            <m:sub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  <m:sup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𝒕𝒙</m:t>
                              </m:r>
                            </m:sup>
                          </m:sSubSup>
                        </m:e>
                        <m:e>
                          <m:sSub>
                            <m:sSubPr>
                              <m:ctrlPr>
                                <a:rPr lang="ar-AE" sz="32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endParaRPr lang="ar-AE" sz="3200" dirty="0">
                  <a:latin typeface="Poppins" panose="00000500000000000000" pitchFamily="2" charset="0"/>
                </a:endParaRPr>
              </a:p>
              <a:p>
                <a:pPr>
                  <a:buNone/>
                </a:pPr>
                <a:r>
                  <a:rPr lang="ar-AE" sz="3200" dirty="0">
                    <a:latin typeface="Poppins" panose="00000500000000000000" pitchFamily="2" charset="0"/>
                  </a:rPr>
                  <a:t>•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sz="32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ar-AE" sz="32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2800" dirty="0">
                    <a:latin typeface="Poppins" panose="00000500000000000000" pitchFamily="2" charset="0"/>
                  </a:rPr>
                  <a:t>: </a:t>
                </a:r>
                <a:r>
                  <a:rPr lang="en-US" sz="2800" dirty="0">
                    <a:latin typeface="Poppins" panose="00000500000000000000" pitchFamily="2" charset="0"/>
                  </a:rPr>
                  <a:t> </a:t>
                </a: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harvested energy</a:t>
                </a:r>
                <a:b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</a:b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•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ar-AE" sz="2800" dirty="0">
                    <a:latin typeface="Poppins" panose="00000500000000000000" pitchFamily="2" charset="0"/>
                  </a:rPr>
                  <a:t>: </a:t>
                </a:r>
                <a:r>
                  <a:rPr lang="en-US" sz="2800" dirty="0">
                    <a:latin typeface="Poppins" panose="00000500000000000000" pitchFamily="2" charset="0"/>
                  </a:rPr>
                  <a:t> </a:t>
                </a: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battery level</a:t>
                </a:r>
                <a:b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</a:b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•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ar-AE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sz="2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  <m:sup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𝑟𝑥</m:t>
                        </m:r>
                      </m:sup>
                    </m:sSubSup>
                  </m:oMath>
                </a14:m>
                <a:r>
                  <a:rPr lang="ar-AE" sz="2800" dirty="0">
                    <a:latin typeface="Poppins" panose="00000500000000000000" pitchFamily="2" charset="0"/>
                  </a:rPr>
                  <a:t>: </a:t>
                </a:r>
                <a:r>
                  <a:rPr lang="en-US" sz="2800" dirty="0">
                    <a:latin typeface="Poppins" panose="00000500000000000000" pitchFamily="2" charset="0"/>
                  </a:rPr>
                  <a:t> </a:t>
                </a: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receiver AoI</a:t>
                </a:r>
                <a:b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</a:b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•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ar-AE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sz="2800">
                            <a:latin typeface="Cambria Math" panose="02040503050406030204" pitchFamily="18" charset="0"/>
                          </a:rPr>
                          <m:t>Δ</m:t>
                        </m:r>
                      </m:e>
                      <m:sub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  <m:sup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𝑡𝑥</m:t>
                        </m:r>
                      </m:sup>
                    </m:sSubSup>
                  </m:oMath>
                </a14:m>
                <a:r>
                  <a:rPr lang="ar-AE" sz="2800" dirty="0">
                    <a:latin typeface="Poppins" panose="00000500000000000000" pitchFamily="2" charset="0"/>
                  </a:rPr>
                  <a:t>: </a:t>
                </a:r>
                <a:r>
                  <a:rPr lang="en-US" sz="2800" dirty="0">
                    <a:latin typeface="Poppins" panose="00000500000000000000" pitchFamily="2" charset="0"/>
                  </a:rPr>
                  <a:t> </a:t>
                </a: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transmitter packet age</a:t>
                </a:r>
                <a:b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</a:b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•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r-AE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ar-AE" sz="2800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ar-AE" sz="2800" dirty="0">
                    <a:latin typeface="Poppins" panose="00000500000000000000" pitchFamily="2" charset="0"/>
                  </a:rPr>
                  <a:t>: </a:t>
                </a:r>
                <a:r>
                  <a:rPr lang="en-US" sz="2800" dirty="0">
                    <a:latin typeface="Poppins" panose="00000500000000000000" pitchFamily="2" charset="0"/>
                  </a:rPr>
                  <a:t> </a:t>
                </a:r>
                <a:r>
                  <a:rPr lang="en-US" sz="2800" dirty="0">
                    <a:latin typeface="Poppins" panose="00000500000000000000" pitchFamily="2" charset="0"/>
                    <a:cs typeface="Poppins" panose="00000500000000000000" pitchFamily="2" charset="0"/>
                  </a:rPr>
                  <a:t>retransmission count</a:t>
                </a:r>
              </a:p>
            </p:txBody>
          </p:sp>
        </mc:Choice>
        <mc:Fallback xmlns="">
          <p:sp>
            <p:nvSpPr>
              <p:cNvPr id="10" name="TextBox 10">
                <a:extLst>
                  <a:ext uri="{FF2B5EF4-FFF2-40B4-BE49-F238E27FC236}">
                    <a16:creationId xmlns:a16="http://schemas.microsoft.com/office/drawing/2014/main" id="{62E4BA49-EA17-0958-070C-C405DC699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3753441"/>
                <a:ext cx="6591191" cy="4308872"/>
              </a:xfrm>
              <a:prstGeom prst="rect">
                <a:avLst/>
              </a:prstGeom>
              <a:blipFill>
                <a:blip r:embed="rId3"/>
                <a:stretch>
                  <a:fillRect l="-3793" t="-2263" b="-39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1">
            <a:extLst>
              <a:ext uri="{FF2B5EF4-FFF2-40B4-BE49-F238E27FC236}">
                <a16:creationId xmlns:a16="http://schemas.microsoft.com/office/drawing/2014/main" id="{C0947A80-F08C-0E8C-60D2-0025A68221E1}"/>
              </a:ext>
            </a:extLst>
          </p:cNvPr>
          <p:cNvSpPr txBox="1"/>
          <p:nvPr/>
        </p:nvSpPr>
        <p:spPr>
          <a:xfrm>
            <a:off x="9982200" y="3753441"/>
            <a:ext cx="7239000" cy="5909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b="1" dirty="0">
                <a:latin typeface="Poppins" panose="00000500000000000000" pitchFamily="2" charset="0"/>
                <a:cs typeface="Poppins" panose="00000500000000000000" pitchFamily="2" charset="0"/>
              </a:rPr>
              <a:t>Actions</a:t>
            </a:r>
          </a:p>
          <a:p>
            <a:endParaRPr lang="en-US" sz="24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Idle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Sense &amp; transmit new update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Retransmit previous update</a:t>
            </a:r>
          </a:p>
          <a:p>
            <a:endParaRPr 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en-US" sz="2400" b="1" dirty="0">
                <a:latin typeface="Poppins" panose="00000500000000000000" pitchFamily="2" charset="0"/>
                <a:cs typeface="Poppins" panose="00000500000000000000" pitchFamily="2" charset="0"/>
              </a:rPr>
              <a:t>System Assumptions</a:t>
            </a:r>
          </a:p>
          <a:p>
            <a:endParaRPr lang="en-US" sz="24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Time-slotted system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Error-prone channel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HARQ uses retransmissions to increase decoding probability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Finite battery (energy causality)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41827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AACC3-029D-B303-BA83-D544EE6E1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E795740-7F81-607F-96AE-70DBF6F1CA86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EDD2175F-9DD3-5C7C-045C-6343E4321522}"/>
              </a:ext>
            </a:extLst>
          </p:cNvPr>
          <p:cNvGrpSpPr/>
          <p:nvPr/>
        </p:nvGrpSpPr>
        <p:grpSpPr>
          <a:xfrm>
            <a:off x="1634679" y="1442420"/>
            <a:ext cx="15018641" cy="7402160"/>
            <a:chOff x="0" y="0"/>
            <a:chExt cx="3955527" cy="194954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7BC7BC03-2397-1D63-50BD-FA1F9980E3C7}"/>
                </a:ext>
              </a:extLst>
            </p:cNvPr>
            <p:cNvSpPr/>
            <p:nvPr/>
          </p:nvSpPr>
          <p:spPr>
            <a:xfrm>
              <a:off x="0" y="0"/>
              <a:ext cx="3955527" cy="1949540"/>
            </a:xfrm>
            <a:custGeom>
              <a:avLst/>
              <a:gdLst/>
              <a:ahLst/>
              <a:cxnLst/>
              <a:rect l="l" t="t" r="r" b="b"/>
              <a:pathLst>
                <a:path w="3955527" h="1949540">
                  <a:moveTo>
                    <a:pt x="26290" y="0"/>
                  </a:moveTo>
                  <a:lnTo>
                    <a:pt x="3929237" y="0"/>
                  </a:lnTo>
                  <a:cubicBezTo>
                    <a:pt x="3943757" y="0"/>
                    <a:pt x="3955527" y="11770"/>
                    <a:pt x="3955527" y="26290"/>
                  </a:cubicBezTo>
                  <a:lnTo>
                    <a:pt x="3955527" y="1923250"/>
                  </a:lnTo>
                  <a:cubicBezTo>
                    <a:pt x="3955527" y="1937770"/>
                    <a:pt x="3943757" y="1949540"/>
                    <a:pt x="3929237" y="1949540"/>
                  </a:cubicBezTo>
                  <a:lnTo>
                    <a:pt x="26290" y="1949540"/>
                  </a:lnTo>
                  <a:cubicBezTo>
                    <a:pt x="11770" y="1949540"/>
                    <a:pt x="0" y="1937770"/>
                    <a:pt x="0" y="1923250"/>
                  </a:cubicBezTo>
                  <a:lnTo>
                    <a:pt x="0" y="26290"/>
                  </a:lnTo>
                  <a:cubicBezTo>
                    <a:pt x="0" y="11770"/>
                    <a:pt x="11770" y="0"/>
                    <a:pt x="26290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1B999E16-391E-805C-9584-02E2285BBB82}"/>
                </a:ext>
              </a:extLst>
            </p:cNvPr>
            <p:cNvSpPr txBox="1"/>
            <p:nvPr/>
          </p:nvSpPr>
          <p:spPr>
            <a:xfrm>
              <a:off x="0" y="-57150"/>
              <a:ext cx="3955527" cy="20066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03716AEC-640B-FA68-875B-5BDE9C2B51F8}"/>
              </a:ext>
            </a:extLst>
          </p:cNvPr>
          <p:cNvSpPr txBox="1"/>
          <p:nvPr/>
        </p:nvSpPr>
        <p:spPr>
          <a:xfrm>
            <a:off x="5105400" y="1306845"/>
            <a:ext cx="7273428" cy="1384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000" b="1" dirty="0">
                <a:solidFill>
                  <a:srgbClr val="0A152F"/>
                </a:solidFill>
                <a:latin typeface="Poppins Bold"/>
                <a:cs typeface="Poppins Bold"/>
              </a:rPr>
              <a:t>Research Problem</a:t>
            </a:r>
            <a:endParaRPr lang="en-US" sz="4000" b="1" dirty="0">
              <a:solidFill>
                <a:srgbClr val="0A152F"/>
              </a:solidFill>
              <a:latin typeface="Poppins Bold"/>
              <a:cs typeface="Poppins Bold"/>
              <a:sym typeface="Poppins Bold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11">
                <a:extLst>
                  <a:ext uri="{FF2B5EF4-FFF2-40B4-BE49-F238E27FC236}">
                    <a16:creationId xmlns:a16="http://schemas.microsoft.com/office/drawing/2014/main" id="{706CF9E6-FC9E-EF38-21E8-F0E8F2D0BFEA}"/>
                  </a:ext>
                </a:extLst>
              </p:cNvPr>
              <p:cNvSpPr txBox="1"/>
              <p:nvPr/>
            </p:nvSpPr>
            <p:spPr>
              <a:xfrm>
                <a:off x="2782871" y="2552700"/>
                <a:ext cx="12722257" cy="6186502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buNone/>
                </a:pPr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>
                  <a:buNone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Minimize the long-term average AoI :</a:t>
                </a:r>
              </a:p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ar-AE" sz="3200" b="1" i="1" smtClean="0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a:rPr lang="en-US" sz="3200" b="1" i="1" smtClean="0">
                              <a:latin typeface="Cambria Math" panose="02040503050406030204" pitchFamily="18" charset="0"/>
                            </a:rPr>
                            <m:t>𝒎𝒊𝒏</m:t>
                          </m:r>
                        </m:e>
                        <m:lim>
                          <m:r>
                            <a:rPr lang="ar-AE" sz="3200" b="1" i="1">
                              <a:latin typeface="Cambria Math" panose="02040503050406030204" pitchFamily="18" charset="0"/>
                            </a:rPr>
                            <m:t>𝝅</m:t>
                          </m:r>
                        </m:lim>
                      </m:limLow>
                      <m:limLow>
                        <m:limLowPr>
                          <m:ctrlPr>
                            <a:rPr lang="ar-AE" sz="3200" b="1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func>
                            <m:funcPr>
                              <m:ctrlPr>
                                <a:rPr lang="ar-AE" sz="3200" b="1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en-US" sz="3200" b="1" i="0">
                                  <a:latin typeface="Cambria Math" panose="02040503050406030204" pitchFamily="18" charset="0"/>
                                </a:rPr>
                                <m:t>𝐥𝐢𝐦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ar-AE" sz="3200" b="1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ar-AE" sz="3200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num>
                                <m:den>
                                  <m:r>
                                    <a:rPr lang="ar-AE" sz="3200" b="1" i="1"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den>
                              </m:f>
                            </m:e>
                          </m:func>
                        </m:e>
                        <m:lim>
                          <m:r>
                            <a:rPr lang="ar-AE" sz="3200" b="1" i="1">
                              <a:latin typeface="Cambria Math" panose="02040503050406030204" pitchFamily="18" charset="0"/>
                            </a:rPr>
                            <m:t>𝑻</m:t>
                          </m:r>
                          <m:r>
                            <a:rPr lang="ar-AE" sz="3200" b="1" i="0">
                              <a:latin typeface="Cambria Math" panose="02040503050406030204" pitchFamily="18" charset="0"/>
                            </a:rPr>
                            <m:t>→</m:t>
                          </m:r>
                          <m:r>
                            <a:rPr lang="ar-AE" sz="3200" b="1" i="0">
                              <a:latin typeface="Cambria Math" panose="02040503050406030204" pitchFamily="18" charset="0"/>
                            </a:rPr>
                            <m:t>∞</m:t>
                          </m:r>
                        </m:lim>
                      </m:limLow>
                      <m:nary>
                        <m:naryPr>
                          <m:chr m:val="∑"/>
                          <m:grow m:val="on"/>
                          <m:ctrlPr>
                            <a:rPr lang="ar-AE" sz="32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ar-AE" sz="3200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ar-AE" sz="3200" b="1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ar-AE" sz="3200" b="1" i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  <m:sup>
                          <m:r>
                            <a:rPr lang="ar-AE" sz="3200" b="1" i="1">
                              <a:latin typeface="Cambria Math" panose="02040503050406030204" pitchFamily="18" charset="0"/>
                            </a:rPr>
                            <m:t>𝑻</m:t>
                          </m:r>
                        </m:sup>
                        <m:e>
                          <m:sSubSup>
                            <m:sSubSupPr>
                              <m:ctrlPr>
                                <a:rPr lang="ar-AE" sz="3200" b="1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l-GR" sz="3200" b="1" i="0">
                                  <a:latin typeface="Cambria Math" panose="02040503050406030204" pitchFamily="18" charset="0"/>
                                </a:rPr>
                                <m:t>𝚫</m:t>
                              </m:r>
                            </m:e>
                            <m:sub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  <m:sup>
                              <m:r>
                                <a:rPr lang="ar-AE" sz="3200" b="1" i="1">
                                  <a:latin typeface="Cambria Math" panose="02040503050406030204" pitchFamily="18" charset="0"/>
                                </a:rPr>
                                <m:t>𝒓𝒙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ar-AE" sz="3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2400" b="1" dirty="0">
                    <a:latin typeface="Poppins" panose="00000500000000000000" pitchFamily="2" charset="0"/>
                    <a:cs typeface="Poppins" panose="00000500000000000000" pitchFamily="2" charset="0"/>
                  </a:rPr>
                  <a:t>Under constraints :</a:t>
                </a:r>
              </a:p>
              <a:p>
                <a:pPr>
                  <a:buNone/>
                </a:pPr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Energy harvesting process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Finite battery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Sensing cost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HARQ retransmissions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Possibly unknown system statistics</a:t>
                </a:r>
              </a:p>
            </p:txBody>
          </p:sp>
        </mc:Choice>
        <mc:Fallback xmlns="">
          <p:sp>
            <p:nvSpPr>
              <p:cNvPr id="8" name="TextBox 11">
                <a:extLst>
                  <a:ext uri="{FF2B5EF4-FFF2-40B4-BE49-F238E27FC236}">
                    <a16:creationId xmlns:a16="http://schemas.microsoft.com/office/drawing/2014/main" id="{706CF9E6-FC9E-EF38-21E8-F0E8F2D0B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2871" y="2552700"/>
                <a:ext cx="12722257" cy="6186502"/>
              </a:xfrm>
              <a:prstGeom prst="rect">
                <a:avLst/>
              </a:prstGeom>
              <a:blipFill>
                <a:blip r:embed="rId3"/>
                <a:stretch>
                  <a:fillRect l="-1486" b="-2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9402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82D1F9-89AC-6A82-8674-E0391ABDD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9366630-8E7F-5594-F3C2-CA9BE8987EAA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14" b="-81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CDD8B203-47C4-8B47-03AF-ABC06C4891A7}"/>
              </a:ext>
            </a:extLst>
          </p:cNvPr>
          <p:cNvGrpSpPr/>
          <p:nvPr/>
        </p:nvGrpSpPr>
        <p:grpSpPr>
          <a:xfrm>
            <a:off x="1634679" y="1442420"/>
            <a:ext cx="15018641" cy="7402160"/>
            <a:chOff x="0" y="0"/>
            <a:chExt cx="3955527" cy="194954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6A806EC8-35BA-F745-94EA-E8F9770E9323}"/>
                </a:ext>
              </a:extLst>
            </p:cNvPr>
            <p:cNvSpPr/>
            <p:nvPr/>
          </p:nvSpPr>
          <p:spPr>
            <a:xfrm>
              <a:off x="0" y="0"/>
              <a:ext cx="3955527" cy="1949540"/>
            </a:xfrm>
            <a:custGeom>
              <a:avLst/>
              <a:gdLst/>
              <a:ahLst/>
              <a:cxnLst/>
              <a:rect l="l" t="t" r="r" b="b"/>
              <a:pathLst>
                <a:path w="3955527" h="1949540">
                  <a:moveTo>
                    <a:pt x="26290" y="0"/>
                  </a:moveTo>
                  <a:lnTo>
                    <a:pt x="3929237" y="0"/>
                  </a:lnTo>
                  <a:cubicBezTo>
                    <a:pt x="3943757" y="0"/>
                    <a:pt x="3955527" y="11770"/>
                    <a:pt x="3955527" y="26290"/>
                  </a:cubicBezTo>
                  <a:lnTo>
                    <a:pt x="3955527" y="1923250"/>
                  </a:lnTo>
                  <a:cubicBezTo>
                    <a:pt x="3955527" y="1937770"/>
                    <a:pt x="3943757" y="1949540"/>
                    <a:pt x="3929237" y="1949540"/>
                  </a:cubicBezTo>
                  <a:lnTo>
                    <a:pt x="26290" y="1949540"/>
                  </a:lnTo>
                  <a:cubicBezTo>
                    <a:pt x="11770" y="1949540"/>
                    <a:pt x="0" y="1937770"/>
                    <a:pt x="0" y="1923250"/>
                  </a:cubicBezTo>
                  <a:lnTo>
                    <a:pt x="0" y="26290"/>
                  </a:lnTo>
                  <a:cubicBezTo>
                    <a:pt x="0" y="11770"/>
                    <a:pt x="11770" y="0"/>
                    <a:pt x="26290" y="0"/>
                  </a:cubicBezTo>
                  <a:close/>
                </a:path>
              </a:pathLst>
            </a:custGeom>
            <a:solidFill>
              <a:srgbClr val="FFFFFF">
                <a:alpha val="74902"/>
              </a:srgbClr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6035080B-2380-7186-2AA5-BFA7C9D1EB49}"/>
                </a:ext>
              </a:extLst>
            </p:cNvPr>
            <p:cNvSpPr txBox="1"/>
            <p:nvPr/>
          </p:nvSpPr>
          <p:spPr>
            <a:xfrm>
              <a:off x="0" y="-57150"/>
              <a:ext cx="3955527" cy="20066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08B68EB9-4B00-16A6-4B81-7488E02227B7}"/>
              </a:ext>
            </a:extLst>
          </p:cNvPr>
          <p:cNvSpPr txBox="1"/>
          <p:nvPr/>
        </p:nvSpPr>
        <p:spPr>
          <a:xfrm>
            <a:off x="5105400" y="1306845"/>
            <a:ext cx="7273428" cy="1384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4000" b="1" dirty="0">
                <a:solidFill>
                  <a:srgbClr val="0A152F"/>
                </a:solidFill>
                <a:latin typeface="Poppins Bold"/>
                <a:cs typeface="Poppins Bold"/>
                <a:sym typeface="Poppins Bold"/>
              </a:rPr>
              <a:t>Transmission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11">
                <a:extLst>
                  <a:ext uri="{FF2B5EF4-FFF2-40B4-BE49-F238E27FC236}">
                    <a16:creationId xmlns:a16="http://schemas.microsoft.com/office/drawing/2014/main" id="{B989C28F-FD86-8241-DF5F-C1B4CAC9C148}"/>
                  </a:ext>
                </a:extLst>
              </p:cNvPr>
              <p:cNvSpPr txBox="1"/>
              <p:nvPr/>
            </p:nvSpPr>
            <p:spPr>
              <a:xfrm>
                <a:off x="2782868" y="2908189"/>
                <a:ext cx="12722257" cy="4862870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>
                  <a:buNone/>
                </a:pPr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Channel is unreliable → transmissions may fail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HARQ improves reliability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  <a:cs typeface="Poppins" panose="00000500000000000000" pitchFamily="2" charset="0"/>
                        </a:rPr>
                        <m:t>𝒈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cs typeface="Poppins" panose="00000500000000000000" pitchFamily="2" charset="0"/>
                        </a:rPr>
                        <m:t>(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cs typeface="Poppins" panose="00000500000000000000" pitchFamily="2" charset="0"/>
                        </a:rPr>
                        <m:t>𝒓</m:t>
                      </m:r>
                      <m:r>
                        <a:rPr lang="en-US" sz="2800" b="1" i="1" smtClean="0">
                          <a:latin typeface="Cambria Math" panose="02040503050406030204" pitchFamily="18" charset="0"/>
                          <a:cs typeface="Poppins" panose="00000500000000000000" pitchFamily="2" charset="0"/>
                        </a:rPr>
                        <m:t>)=</m:t>
                      </m:r>
                      <m:sSub>
                        <m:sSub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cs typeface="Poppins" panose="00000500000000000000" pitchFamily="2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cs typeface="Poppins" panose="00000500000000000000" pitchFamily="2" charset="0"/>
                            </a:rPr>
                            <m:t>𝒑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cs typeface="Poppins" panose="00000500000000000000" pitchFamily="2" charset="0"/>
                            </a:rPr>
                            <m:t>𝟎</m:t>
                          </m:r>
                        </m:sub>
                      </m:sSub>
                      <m:sSup>
                        <m:sSupPr>
                          <m:ctrlPr>
                            <a:rPr lang="en-US" sz="2800" b="1" i="1" smtClean="0">
                              <a:latin typeface="Cambria Math" panose="02040503050406030204" pitchFamily="18" charset="0"/>
                              <a:cs typeface="Poppins" panose="00000500000000000000" pitchFamily="2" charset="0"/>
                            </a:rPr>
                          </m:ctrlPr>
                        </m:sSupPr>
                        <m:e>
                          <m:r>
                            <a:rPr lang="el-GR" sz="2800" b="1" i="1" smtClean="0">
                              <a:latin typeface="Cambria Math" panose="02040503050406030204" pitchFamily="18" charset="0"/>
                              <a:cs typeface="Poppins" panose="00000500000000000000" pitchFamily="2" charset="0"/>
                            </a:rPr>
                            <m:t>𝝀</m:t>
                          </m:r>
                        </m:e>
                        <m:sup>
                          <m:r>
                            <a:rPr lang="en-US" sz="2800" b="1" i="1" smtClean="0">
                              <a:latin typeface="Cambria Math" panose="02040503050406030204" pitchFamily="18" charset="0"/>
                              <a:cs typeface="Poppins" panose="00000500000000000000" pitchFamily="2" charset="0"/>
                            </a:rPr>
                            <m:t>𝒓</m:t>
                          </m:r>
                        </m:sup>
                      </m:sSup>
                    </m:oMath>
                  </m:oMathPara>
                </a14:m>
                <a:endParaRPr lang="en-US" sz="2800" b="1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More retransmissions → lower error probability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Retransmit → lower energy cost (no sensing)</a:t>
                </a:r>
              </a:p>
              <a:p>
                <a:endParaRPr lang="en-US" sz="24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dirty="0">
                    <a:latin typeface="Poppins" panose="00000500000000000000" pitchFamily="2" charset="0"/>
                    <a:cs typeface="Poppins" panose="00000500000000000000" pitchFamily="2" charset="0"/>
                  </a:rPr>
                  <a:t>New update → higher information freshness</a:t>
                </a:r>
              </a:p>
            </p:txBody>
          </p:sp>
        </mc:Choice>
        <mc:Fallback xmlns="">
          <p:sp>
            <p:nvSpPr>
              <p:cNvPr id="8" name="TextBox 11">
                <a:extLst>
                  <a:ext uri="{FF2B5EF4-FFF2-40B4-BE49-F238E27FC236}">
                    <a16:creationId xmlns:a16="http://schemas.microsoft.com/office/drawing/2014/main" id="{B989C28F-FD86-8241-DF5F-C1B4CAC9C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2868" y="2908189"/>
                <a:ext cx="12722257" cy="4862870"/>
              </a:xfrm>
              <a:prstGeom prst="rect">
                <a:avLst/>
              </a:prstGeom>
              <a:blipFill>
                <a:blip r:embed="rId3"/>
                <a:stretch>
                  <a:fillRect l="-1390" b="-30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522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4489</TotalTime>
  <Words>1017</Words>
  <Application>Microsoft Office PowerPoint</Application>
  <PresentationFormat>Custom</PresentationFormat>
  <Paragraphs>247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Poppins</vt:lpstr>
      <vt:lpstr>Times New Roman</vt:lpstr>
      <vt:lpstr>Calibri</vt:lpstr>
      <vt:lpstr>Cambria Math</vt:lpstr>
      <vt:lpstr>Poppins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Vasileios Fountas</dc:creator>
  <cp:lastModifiedBy>Vasileios Fountas</cp:lastModifiedBy>
  <cp:revision>99</cp:revision>
  <dcterms:created xsi:type="dcterms:W3CDTF">2006-08-16T00:00:00Z</dcterms:created>
  <dcterms:modified xsi:type="dcterms:W3CDTF">2026-03-30T02:33:37Z</dcterms:modified>
  <dc:identifier>DAHC0RFnj5A</dc:identifier>
</cp:coreProperties>
</file>